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7" r:id="rId2"/>
    <p:sldId id="293" r:id="rId3"/>
    <p:sldId id="295" r:id="rId4"/>
    <p:sldId id="294" r:id="rId5"/>
    <p:sldId id="296" r:id="rId6"/>
    <p:sldId id="297" r:id="rId7"/>
    <p:sldId id="284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D2"/>
    <a:srgbClr val="33CC33"/>
    <a:srgbClr val="F1F4F9"/>
    <a:srgbClr val="B2B3B3"/>
    <a:srgbClr val="1166AE"/>
    <a:srgbClr val="0D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2" autoAdjust="0"/>
    <p:restoredTop sz="94971" autoAdjust="0"/>
  </p:normalViewPr>
  <p:slideViewPr>
    <p:cSldViewPr snapToGrid="0"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6432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диаграмма_названи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47764" cy="1068947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73063" y="1519237"/>
            <a:ext cx="8385175" cy="37482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73063" y="5395913"/>
            <a:ext cx="8385175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3"/>
            <a:r>
              <a:rPr lang="ru-RU" dirty="0" smtClean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577968644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аблица_названи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77295" y="0"/>
            <a:ext cx="5447763" cy="104318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269875" y="1479551"/>
            <a:ext cx="8655050" cy="391636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3"/>
            <a:r>
              <a:rPr lang="ru-RU" dirty="0" smtClean="0"/>
              <a:t>Название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061543066"/>
      </p:ext>
    </p:extLst>
  </p:cSld>
  <p:clrMapOvr>
    <a:masterClrMapping/>
  </p:clrMapOvr>
  <p:transition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 SmartArt_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80326" y="0"/>
            <a:ext cx="5293218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Рисунок SmartArt 6"/>
          <p:cNvSpPr>
            <a:spLocks noGrp="1"/>
          </p:cNvSpPr>
          <p:nvPr>
            <p:ph type="dgm" sz="quarter" idx="10"/>
          </p:nvPr>
        </p:nvSpPr>
        <p:spPr>
          <a:xfrm>
            <a:off x="257175" y="1506538"/>
            <a:ext cx="8616950" cy="395446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3"/>
            <a:r>
              <a:rPr lang="ru-RU" dirty="0" smtClean="0"/>
              <a:t>Название рисунка </a:t>
            </a:r>
            <a:r>
              <a:rPr lang="en-US" dirty="0" smtClean="0"/>
              <a:t>SmartArt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1996410"/>
      </p:ext>
    </p:extLst>
  </p:cSld>
  <p:clrMapOvr>
    <a:masterClrMapping/>
  </p:clrMapOvr>
  <p:transition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3185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1" y="1249252"/>
            <a:ext cx="9144000" cy="49324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604"/>
      </p:ext>
    </p:extLst>
  </p:cSld>
  <p:clrMapOvr>
    <a:masterClrMapping/>
  </p:clrMapOvr>
  <p:transition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зображение из интерн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7049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Место для изображения из Интернета 6"/>
          <p:cNvSpPr>
            <a:spLocks noGrp="1"/>
          </p:cNvSpPr>
          <p:nvPr>
            <p:ph type="clipArt" sz="quarter" idx="13"/>
          </p:nvPr>
        </p:nvSpPr>
        <p:spPr>
          <a:xfrm>
            <a:off x="296863" y="1468439"/>
            <a:ext cx="8499475" cy="450735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06714"/>
      </p:ext>
    </p:extLst>
  </p:cSld>
  <p:clrMapOvr>
    <a:masterClrMapping/>
  </p:clrMapOvr>
  <p:transition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635900"/>
      </p:ext>
    </p:extLst>
  </p:cSld>
  <p:clrMapOvr>
    <a:masterClrMapping/>
  </p:clrMapOvr>
  <p:transition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5"/>
            <a:ext cx="2949178" cy="1197735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1976D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403796"/>
            <a:ext cx="4896001" cy="4610637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1531"/>
            <a:ext cx="2949178" cy="34129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4505555"/>
      </p:ext>
    </p:extLst>
  </p:cSld>
  <p:clrMapOvr>
    <a:masterClrMapping/>
  </p:clrMapOvr>
  <p:transition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6"/>
            <a:ext cx="2949178" cy="850007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1976D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403797"/>
            <a:ext cx="4844485" cy="4662152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53803"/>
            <a:ext cx="2949178" cy="381214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2DD2-5F81-429B-A4D8-5879D9DA42F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25277"/>
      </p:ext>
    </p:extLst>
  </p:cSld>
  <p:clrMapOvr>
    <a:masterClrMapping/>
  </p:clrMapOvr>
  <p:transition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1"/>
            <a:ext cx="5437299" cy="1056068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08" y="1580926"/>
            <a:ext cx="8322167" cy="435133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89304"/>
      </p:ext>
    </p:extLst>
  </p:cSld>
  <p:clrMapOvr>
    <a:masterClrMapping/>
  </p:clrMapOvr>
  <p:transition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1416675"/>
            <a:ext cx="1971675" cy="4760287"/>
          </a:xfrm>
        </p:spPr>
        <p:txBody>
          <a:bodyPr vert="eaVert">
            <a:normAutofit/>
          </a:bodyPr>
          <a:lstStyle>
            <a:lvl1pPr>
              <a:defRPr sz="2400" b="1">
                <a:solidFill>
                  <a:srgbClr val="1976D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6675"/>
            <a:ext cx="5800725" cy="476028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2DD2-5F81-429B-A4D8-5879D9DA42F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2593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237148" y="1687428"/>
            <a:ext cx="4221051" cy="1377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976D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9414" y="3770961"/>
            <a:ext cx="5911403" cy="5074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Факультативный курс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464418" y="2179462"/>
            <a:ext cx="5486400" cy="1006476"/>
          </a:xfrm>
        </p:spPr>
        <p:txBody>
          <a:bodyPr anchor="b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НАИМЕНОВАНИЕ ДИСЦИПЛИНЫ</a:t>
            </a:r>
            <a:endParaRPr lang="en-US" dirty="0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>
          <a:xfrm>
            <a:off x="4822" y="1249234"/>
            <a:ext cx="4013141" cy="476481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3 w 10000"/>
              <a:gd name="connsiteY1" fmla="*/ 2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13 w 10000"/>
              <a:gd name="connsiteY1" fmla="*/ 27 h 10027"/>
              <a:gd name="connsiteX2" fmla="*/ 10000 w 10000"/>
              <a:gd name="connsiteY2" fmla="*/ 0 h 10027"/>
              <a:gd name="connsiteX3" fmla="*/ 4122 w 10000"/>
              <a:gd name="connsiteY3" fmla="*/ 10027 h 10027"/>
              <a:gd name="connsiteX4" fmla="*/ 0 w 10000"/>
              <a:gd name="connsiteY4" fmla="*/ 10000 h 10027"/>
              <a:gd name="connsiteX0" fmla="*/ 20 w 9988"/>
              <a:gd name="connsiteY0" fmla="*/ 10055 h 10055"/>
              <a:gd name="connsiteX1" fmla="*/ 1 w 9988"/>
              <a:gd name="connsiteY1" fmla="*/ 27 h 10055"/>
              <a:gd name="connsiteX2" fmla="*/ 9988 w 9988"/>
              <a:gd name="connsiteY2" fmla="*/ 0 h 10055"/>
              <a:gd name="connsiteX3" fmla="*/ 4110 w 9988"/>
              <a:gd name="connsiteY3" fmla="*/ 10027 h 10055"/>
              <a:gd name="connsiteX4" fmla="*/ 20 w 9988"/>
              <a:gd name="connsiteY4" fmla="*/ 10055 h 10055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4115 w 10000"/>
              <a:gd name="connsiteY3" fmla="*/ 9999 h 10027"/>
              <a:gd name="connsiteX4" fmla="*/ 20 w 10000"/>
              <a:gd name="connsiteY4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7">
                <a:moveTo>
                  <a:pt x="20" y="10027"/>
                </a:moveTo>
                <a:cubicBezTo>
                  <a:pt x="24" y="6721"/>
                  <a:pt x="-3" y="3306"/>
                  <a:pt x="1" y="0"/>
                </a:cubicBezTo>
                <a:lnTo>
                  <a:pt x="10000" y="27"/>
                </a:lnTo>
                <a:lnTo>
                  <a:pt x="4115" y="9999"/>
                </a:lnTo>
                <a:lnTo>
                  <a:pt x="20" y="10027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37602"/>
      </p:ext>
    </p:extLst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2374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43062" y="545431"/>
            <a:ext cx="5733514" cy="1325563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2DD2-5F81-429B-A4D8-5879D9DA42F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8650" y="2254250"/>
            <a:ext cx="8348663" cy="34893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40917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0" y="1555169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572000" y="300733"/>
            <a:ext cx="4288665" cy="484880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94206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4" y="0"/>
            <a:ext cx="5409126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67" y="1490774"/>
            <a:ext cx="3886200" cy="449790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696" y="1490774"/>
            <a:ext cx="3886200" cy="449790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91051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243" y="1"/>
            <a:ext cx="5768695" cy="1056068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8616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1976D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7153"/>
            <a:ext cx="3868340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861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70" y="2327153"/>
            <a:ext cx="3887391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72167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0"/>
            <a:ext cx="5385783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27229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3488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98463" y="1609725"/>
            <a:ext cx="8423275" cy="42751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49220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_подрисуноч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8640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88950" y="1506538"/>
            <a:ext cx="8153400" cy="37607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5395913"/>
            <a:ext cx="815340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3"/>
            <a:r>
              <a:rPr lang="ru-RU" dirty="0" smtClean="0"/>
              <a:t>Подрисуночная надпись</a:t>
            </a:r>
          </a:p>
        </p:txBody>
      </p:sp>
    </p:spTree>
    <p:extLst>
      <p:ext uri="{BB962C8B-B14F-4D97-AF65-F5344CB8AC3E}">
        <p14:creationId xmlns:p14="http://schemas.microsoft.com/office/powerpoint/2010/main" val="174745036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2DD2-5F81-429B-A4D8-5879D9DA42F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047F-CCE0-4DE6-B30E-CB813D01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7" r:id="rId3"/>
    <p:sldLayoutId id="2147483686" r:id="rId4"/>
    <p:sldLayoutId id="2147483688" r:id="rId5"/>
    <p:sldLayoutId id="2147483689" r:id="rId6"/>
    <p:sldLayoutId id="2147483690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transition advClick="0" advTm="10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Факультативный курс</a:t>
            </a:r>
            <a:endParaRPr lang="ru-RU" sz="2000" dirty="0"/>
          </a:p>
        </p:txBody>
      </p:sp>
      <p:sp>
        <p:nvSpPr>
          <p:cNvPr id="10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Научно-технический перевод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898062" y="210569"/>
            <a:ext cx="49976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0">
              <a:lnSpc>
                <a:spcPct val="120000"/>
              </a:lnSpc>
            </a:pPr>
            <a:r>
              <a:rPr lang="ru-RU" sz="1400" b="1" cap="all" dirty="0">
                <a:solidFill>
                  <a:prstClr val="white"/>
                </a:solidFill>
                <a:latin typeface="Century Gothic" panose="020B0502020202020204" pitchFamily="34" charset="0"/>
              </a:rPr>
              <a:t>Кафедра </a:t>
            </a:r>
            <a:r>
              <a:rPr lang="ru-RU" sz="1400" b="1" cap="all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«</a:t>
            </a:r>
            <a:r>
              <a:rPr lang="ru-RU" sz="1400" b="1" cap="all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ЛИНГВИСТИКА </a:t>
            </a:r>
            <a:r>
              <a:rPr lang="ru-RU" sz="1400" b="1" cap="all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МЕЖКУЛЬТУРНАЯ КОММУНИКАЦИЯ»</a:t>
            </a:r>
            <a:endParaRPr lang="ru-RU" sz="1400" b="1" cap="all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7903" y="5080970"/>
            <a:ext cx="1939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Направление: 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8062" y="5054199"/>
            <a:ext cx="524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студенты технических направлений подготовки </a:t>
            </a:r>
            <a:r>
              <a:rPr lang="ru-RU" dirty="0" smtClean="0"/>
              <a:t>бакалавриата / специалитета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 to engineering. Fields </a:t>
            </a:r>
            <a:r>
              <a:rPr lang="en-US" dirty="0" smtClean="0">
                <a:solidFill>
                  <a:schemeClr val="tx1"/>
                </a:solidFill>
              </a:rPr>
              <a:t>of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engineering</a:t>
            </a:r>
            <a:r>
              <a:rPr lang="en-US" dirty="0">
                <a:solidFill>
                  <a:schemeClr val="tx1"/>
                </a:solidFill>
              </a:rPr>
              <a:t>. Modern </a:t>
            </a:r>
            <a:r>
              <a:rPr lang="en-US" dirty="0" smtClean="0">
                <a:solidFill>
                  <a:schemeClr val="tx1"/>
                </a:solidFill>
              </a:rPr>
              <a:t>engineering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trends Nanotechnology</a:t>
            </a:r>
            <a:r>
              <a:rPr lang="en-US" dirty="0">
                <a:solidFill>
                  <a:schemeClr val="tx1"/>
                </a:solidFill>
              </a:rPr>
              <a:t>. Robotics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Oil refinery.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Energy. Nuclear energy. </a:t>
            </a:r>
            <a:r>
              <a:rPr lang="en-US" dirty="0" smtClean="0">
                <a:solidFill>
                  <a:schemeClr val="tx1"/>
                </a:solidFill>
              </a:rPr>
              <a:t>Electric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power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ДИСЦИПЛИНЫ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1662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Занятия </a:t>
            </a:r>
            <a:r>
              <a:rPr lang="ru-RU" dirty="0" smtClean="0">
                <a:solidFill>
                  <a:schemeClr val="tx1"/>
                </a:solidFill>
              </a:rPr>
              <a:t>проводятся в </a:t>
            </a:r>
            <a:r>
              <a:rPr lang="ru-RU" dirty="0">
                <a:solidFill>
                  <a:schemeClr val="tx1"/>
                </a:solidFill>
              </a:rPr>
              <a:t>лингафонном кабинете, оснащенном </a:t>
            </a:r>
            <a:r>
              <a:rPr lang="ru-RU" dirty="0" smtClean="0">
                <a:solidFill>
                  <a:schemeClr val="tx1"/>
                </a:solidFill>
              </a:rPr>
              <a:t>компьютерами, обеспечен выход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Интернет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18443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ЛИНГАФОННЫЙ КАБИНЕТ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0" b="19250"/>
          <a:stretch>
            <a:fillRect/>
          </a:stretch>
        </p:blipFill>
        <p:spPr bwMode="auto">
          <a:xfrm>
            <a:off x="967640" y="1942375"/>
            <a:ext cx="7146167" cy="32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50099"/>
      </p:ext>
    </p:extLst>
  </p:cSld>
  <p:clrMapOvr>
    <a:masterClrMapping/>
  </p:clrMapOvr>
  <p:transition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факультатива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Активные методы обучения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Современная учебно-методическая литература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Обширный выбор аудиовизуальных средств для обучения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38339"/>
      </p:ext>
    </p:extLst>
  </p:cSld>
  <p:clrMapOvr>
    <a:masterClrMapping/>
  </p:clrMapOvr>
  <p:transition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500">
        <p14:gallery dir="l"/>
      </p:transition>
    </mc:Choice>
    <mc:Fallback xmlns="">
      <p:transition spd="slow" advClick="0" advTm="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АГТУ">
      <a:dk1>
        <a:srgbClr val="1C1C1C"/>
      </a:dk1>
      <a:lt1>
        <a:srgbClr val="FFFFFF"/>
      </a:lt1>
      <a:dk2>
        <a:srgbClr val="002060"/>
      </a:dk2>
      <a:lt2>
        <a:srgbClr val="FFFFFF"/>
      </a:lt2>
      <a:accent1>
        <a:srgbClr val="1976D2"/>
      </a:accent1>
      <a:accent2>
        <a:srgbClr val="33CC33"/>
      </a:accent2>
      <a:accent3>
        <a:srgbClr val="8D8D8D"/>
      </a:accent3>
      <a:accent4>
        <a:srgbClr val="002060"/>
      </a:accent4>
      <a:accent5>
        <a:srgbClr val="008000"/>
      </a:accent5>
      <a:accent6>
        <a:srgbClr val="1C1C1C"/>
      </a:accent6>
      <a:hlink>
        <a:srgbClr val="0563C1"/>
      </a:hlink>
      <a:folHlink>
        <a:srgbClr val="4D4D4D"/>
      </a:folHlink>
    </a:clrScheme>
    <a:fontScheme name="КнАГТУ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23876</TotalTime>
  <Words>79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Тема Office</vt:lpstr>
      <vt:lpstr>Презентация PowerPoint</vt:lpstr>
      <vt:lpstr>Научно-технический перевод</vt:lpstr>
      <vt:lpstr>СТРУКТУРА ДИСЦИПЛИНЫ</vt:lpstr>
      <vt:lpstr>МАТЕРИАЛЬНО-ТЕХНИЧЕСКОЕ ОБЕСПЕЧЕНИЕ</vt:lpstr>
      <vt:lpstr>ЛИНГАФОННЫЙ КАБИНЕТ</vt:lpstr>
      <vt:lpstr>Особенности факультатива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254</cp:revision>
  <dcterms:created xsi:type="dcterms:W3CDTF">2015-07-01T11:32:27Z</dcterms:created>
  <dcterms:modified xsi:type="dcterms:W3CDTF">2023-12-13T01:22:35Z</dcterms:modified>
</cp:coreProperties>
</file>