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78-4E7D-4519-AE23-6B8AB5F3CF5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C9D6-DD06-4544-B828-7FC86E548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7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78-4E7D-4519-AE23-6B8AB5F3CF5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C9D6-DD06-4544-B828-7FC86E548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8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78-4E7D-4519-AE23-6B8AB5F3CF5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C9D6-DD06-4544-B828-7FC86E548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5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78-4E7D-4519-AE23-6B8AB5F3CF5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C9D6-DD06-4544-B828-7FC86E548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7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78-4E7D-4519-AE23-6B8AB5F3CF5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C9D6-DD06-4544-B828-7FC86E548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8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78-4E7D-4519-AE23-6B8AB5F3CF5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C9D6-DD06-4544-B828-7FC86E548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78-4E7D-4519-AE23-6B8AB5F3CF5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C9D6-DD06-4544-B828-7FC86E548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0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78-4E7D-4519-AE23-6B8AB5F3CF5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C9D6-DD06-4544-B828-7FC86E548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8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78-4E7D-4519-AE23-6B8AB5F3CF5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C9D6-DD06-4544-B828-7FC86E548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3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78-4E7D-4519-AE23-6B8AB5F3CF5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C9D6-DD06-4544-B828-7FC86E548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3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B878-4E7D-4519-AE23-6B8AB5F3CF5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C9D6-DD06-4544-B828-7FC86E548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6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B878-4E7D-4519-AE23-6B8AB5F3CF5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DC9D6-DD06-4544-B828-7FC86E548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8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23943"/>
            <a:ext cx="9144000" cy="2387600"/>
          </a:xfrm>
        </p:spPr>
        <p:txBody>
          <a:bodyPr>
            <a:noAutofit/>
          </a:bodyPr>
          <a:lstStyle/>
          <a:p>
            <a:r>
              <a:rPr lang="ru-RU" sz="6600" dirty="0" smtClean="0"/>
              <a:t>Инструменты поддержки инновационного предпринимательства и НИОКР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02470"/>
            <a:ext cx="9144000" cy="1655762"/>
          </a:xfrm>
        </p:spPr>
        <p:txBody>
          <a:bodyPr/>
          <a:lstStyle/>
          <a:p>
            <a:r>
              <a:rPr lang="ru-RU" dirty="0" smtClean="0"/>
              <a:t>Александр Мешков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66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298" y="0"/>
            <a:ext cx="1183497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/>
              <a:t>fadm.gov.ru</a:t>
            </a:r>
          </a:p>
          <a:p>
            <a:pPr algn="ctr"/>
            <a:r>
              <a:rPr lang="ru-RU" sz="4800" dirty="0" smtClean="0"/>
              <a:t>Федеральное агентство по делам молодежи</a:t>
            </a:r>
          </a:p>
          <a:p>
            <a:pPr algn="ctr"/>
            <a:r>
              <a:rPr lang="en-US" sz="6000" b="1" dirty="0" smtClean="0"/>
              <a:t>www.innovatekonkurs.ru</a:t>
            </a:r>
            <a:endParaRPr lang="ru-RU" sz="6000" b="1" dirty="0"/>
          </a:p>
          <a:p>
            <a:pPr algn="ctr"/>
            <a:r>
              <a:rPr lang="ru-RU" sz="4800" dirty="0" smtClean="0"/>
              <a:t>Молодой </a:t>
            </a:r>
            <a:r>
              <a:rPr lang="ru-RU" sz="4800" dirty="0" err="1" smtClean="0"/>
              <a:t>инноватор</a:t>
            </a:r>
            <a:r>
              <a:rPr lang="ru-RU" sz="4800" dirty="0" smtClean="0"/>
              <a:t> года 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25" y="3238150"/>
            <a:ext cx="9420649" cy="504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5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80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7697" y="6282898"/>
            <a:ext cx="786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росмолпроект.рф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710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3260" y="0"/>
            <a:ext cx="831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/>
              <a:t>forinnovations.ru</a:t>
            </a:r>
          </a:p>
          <a:p>
            <a:pPr algn="ctr"/>
            <a:r>
              <a:rPr lang="ru-RU" sz="4800" dirty="0" smtClean="0"/>
              <a:t>Форум «Открытые инновации»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85" y="1460288"/>
            <a:ext cx="10666076" cy="57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9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045" y="667266"/>
            <a:ext cx="57252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КОНКУРСЫ:</a:t>
            </a:r>
            <a:r>
              <a:rPr lang="ru-RU" sz="4000" b="1" dirty="0" smtClean="0"/>
              <a:t>	</a:t>
            </a:r>
          </a:p>
          <a:p>
            <a:r>
              <a:rPr lang="ru-RU" sz="4000" b="1" dirty="0" smtClean="0"/>
              <a:t>			</a:t>
            </a:r>
          </a:p>
          <a:p>
            <a:r>
              <a:rPr lang="en-US" sz="4000" b="1" dirty="0" smtClean="0"/>
              <a:t>kulibin.org</a:t>
            </a:r>
            <a:endParaRPr lang="ru-RU" sz="4000" b="1" dirty="0"/>
          </a:p>
          <a:p>
            <a:r>
              <a:rPr lang="en-US" sz="4000" b="1" dirty="0" smtClean="0"/>
              <a:t>science-award.siemens.ru</a:t>
            </a:r>
            <a:endParaRPr lang="ru-RU" sz="4000" b="1" dirty="0" smtClean="0"/>
          </a:p>
          <a:p>
            <a:r>
              <a:rPr lang="en-US" sz="4000" b="1" dirty="0" smtClean="0"/>
              <a:t>tstart.ru</a:t>
            </a:r>
            <a:endParaRPr lang="ru-RU" sz="4000" b="1" dirty="0"/>
          </a:p>
          <a:p>
            <a:r>
              <a:rPr lang="en-US" sz="4000" b="1" dirty="0" smtClean="0"/>
              <a:t>web-ready.ru</a:t>
            </a:r>
            <a:endParaRPr lang="ru-RU" sz="4000" b="1" dirty="0" smtClean="0"/>
          </a:p>
          <a:p>
            <a:r>
              <a:rPr lang="en-US" sz="4000" b="1" dirty="0" smtClean="0"/>
              <a:t>skip-start.ru</a:t>
            </a:r>
            <a:endParaRPr lang="ru-RU" sz="4000" b="1" dirty="0" smtClean="0"/>
          </a:p>
          <a:p>
            <a:r>
              <a:rPr lang="ru-RU" sz="4000" b="1" dirty="0" smtClean="0"/>
              <a:t>…</a:t>
            </a:r>
            <a:endParaRPr lang="ru-RU" sz="4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865341" y="667265"/>
            <a:ext cx="61248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АКСЕЛЕРАТОРЫ:</a:t>
            </a:r>
          </a:p>
          <a:p>
            <a:r>
              <a:rPr lang="ru-RU" sz="4000" b="1" dirty="0" smtClean="0"/>
              <a:t>	</a:t>
            </a:r>
            <a:endParaRPr lang="ru-RU" sz="4000" b="1" dirty="0"/>
          </a:p>
          <a:p>
            <a:r>
              <a:rPr lang="en-US" sz="4000" b="1" dirty="0" smtClean="0"/>
              <a:t>iidf.ru</a:t>
            </a:r>
            <a:r>
              <a:rPr lang="ru-RU" sz="4000" b="1" dirty="0" smtClean="0"/>
              <a:t> (ФРИИ)</a:t>
            </a:r>
          </a:p>
          <a:p>
            <a:r>
              <a:rPr lang="en-US" sz="4000" b="1" dirty="0" smtClean="0"/>
              <a:t>generation-startup.ru</a:t>
            </a:r>
            <a:endParaRPr lang="ru-RU" sz="4000" b="1" dirty="0" smtClean="0"/>
          </a:p>
          <a:p>
            <a:r>
              <a:rPr lang="en-US" sz="4000" b="1" dirty="0" smtClean="0"/>
              <a:t>apimoscow.ru</a:t>
            </a:r>
            <a:endParaRPr lang="ru-RU" sz="4000" b="1" dirty="0" smtClean="0"/>
          </a:p>
          <a:p>
            <a:r>
              <a:rPr lang="en-US" sz="4000" b="1" dirty="0" smtClean="0"/>
              <a:t>fastlaneventures.ru</a:t>
            </a:r>
            <a:endParaRPr lang="ru-RU" sz="4000" b="1" dirty="0" smtClean="0"/>
          </a:p>
          <a:p>
            <a:r>
              <a:rPr lang="ru-RU" sz="4000" b="1" dirty="0" smtClean="0"/>
              <a:t>…</a:t>
            </a: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144474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135" y="288324"/>
            <a:ext cx="1155768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Регулирование в Хабаровском крае</a:t>
            </a:r>
          </a:p>
          <a:p>
            <a:pPr algn="ctr"/>
            <a:endParaRPr lang="ru-RU" sz="4400" b="1" dirty="0"/>
          </a:p>
          <a:p>
            <a:pPr algn="ctr"/>
            <a:r>
              <a:rPr lang="ru-RU" sz="3200" b="1" dirty="0" smtClean="0"/>
              <a:t>АНО «Дальневосточное агентство содействия инновациям»</a:t>
            </a:r>
          </a:p>
          <a:p>
            <a:pPr algn="ctr"/>
            <a:r>
              <a:rPr lang="en-US" sz="4400" b="1" dirty="0" smtClean="0"/>
              <a:t>http://main.dasi27.ru/</a:t>
            </a:r>
            <a:endParaRPr lang="ru-RU" sz="4400" b="1" dirty="0" smtClean="0"/>
          </a:p>
          <a:p>
            <a:pPr algn="ctr"/>
            <a:endParaRPr lang="ru-RU" sz="1400" b="1" dirty="0" smtClean="0"/>
          </a:p>
          <a:p>
            <a:pPr marL="571500" indent="-571500" algn="ctr">
              <a:buFontTx/>
              <a:buChar char="-"/>
            </a:pPr>
            <a:r>
              <a:rPr lang="ru-RU" sz="3200" b="1" dirty="0" smtClean="0"/>
              <a:t>Представительство Фонда «</a:t>
            </a:r>
            <a:r>
              <a:rPr lang="ru-RU" sz="3200" b="1" dirty="0" err="1" smtClean="0"/>
              <a:t>Сколково</a:t>
            </a:r>
            <a:r>
              <a:rPr lang="ru-RU" sz="3200" b="1" dirty="0" smtClean="0"/>
              <a:t>» в Хабаровском крае;</a:t>
            </a:r>
          </a:p>
          <a:p>
            <a:pPr marL="571500" indent="-571500" algn="ctr">
              <a:buFontTx/>
              <a:buChar char="-"/>
            </a:pPr>
            <a:r>
              <a:rPr lang="ru-RU" sz="3200" b="1" dirty="0" smtClean="0"/>
              <a:t>Представительство Фонда содействия развитию МФП в НТС;</a:t>
            </a:r>
          </a:p>
          <a:p>
            <a:pPr marL="571500" indent="-571500" algn="ctr">
              <a:buFontTx/>
              <a:buChar char="-"/>
            </a:pPr>
            <a:r>
              <a:rPr lang="ru-RU" sz="3200" b="1" dirty="0" smtClean="0"/>
              <a:t>Конкурс инновационных команд «КУБ»;</a:t>
            </a:r>
          </a:p>
          <a:p>
            <a:pPr marL="571500" indent="-571500" algn="ctr">
              <a:buFontTx/>
              <a:buChar char="-"/>
            </a:pPr>
            <a:r>
              <a:rPr lang="ru-RU" sz="3200" b="1" dirty="0" smtClean="0"/>
              <a:t>Поддержка и развитие инновационных проектов и компаний;</a:t>
            </a:r>
          </a:p>
          <a:p>
            <a:pPr marL="571500" indent="-571500" algn="ctr">
              <a:buFontTx/>
              <a:buChar char="-"/>
            </a:pPr>
            <a:r>
              <a:rPr lang="ru-RU" sz="3200" b="1" dirty="0" smtClean="0"/>
              <a:t>Агентство содействия инвесторам и разработчикам;</a:t>
            </a:r>
          </a:p>
          <a:p>
            <a:pPr marL="571500" indent="-571500" algn="ctr">
              <a:buFontTx/>
              <a:buChar char="-"/>
            </a:pPr>
            <a:r>
              <a:rPr lang="ru-RU" sz="3200" b="1" dirty="0" smtClean="0"/>
              <a:t>Фонд посевных инвестиций российской венчурной компании;</a:t>
            </a:r>
          </a:p>
        </p:txBody>
      </p:sp>
    </p:spTree>
    <p:extLst>
      <p:ext uri="{BB962C8B-B14F-4D97-AF65-F5344CB8AC3E}">
        <p14:creationId xmlns:p14="http://schemas.microsoft.com/office/powerpoint/2010/main" val="492129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АНО «ДАСИ» </a:t>
            </a:r>
          </a:p>
          <a:p>
            <a:pPr marL="0" indent="0">
              <a:buNone/>
            </a:pPr>
            <a:r>
              <a:rPr lang="en-US" dirty="0" smtClean="0"/>
              <a:t>main.dasi27.ru</a:t>
            </a:r>
            <a:r>
              <a:rPr lang="ru-RU" dirty="0" smtClean="0"/>
              <a:t>; </a:t>
            </a:r>
            <a:r>
              <a:rPr lang="en-US" dirty="0" smtClean="0"/>
              <a:t>office@dasi27.ru</a:t>
            </a:r>
            <a:r>
              <a:rPr lang="ru-RU" dirty="0" smtClean="0"/>
              <a:t>; 8(4212) 473-115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Технопарк </a:t>
            </a:r>
            <a:r>
              <a:rPr lang="ru-RU" dirty="0" err="1" smtClean="0"/>
              <a:t>КнАГТУ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Александр Мешков, заместитель директора</a:t>
            </a:r>
          </a:p>
          <a:p>
            <a:pPr marL="0" indent="0">
              <a:buNone/>
            </a:pPr>
            <a:r>
              <a:rPr lang="en-US" dirty="0" smtClean="0"/>
              <a:t>meshkov@live.ru, 8(4217) 241-173</a:t>
            </a:r>
            <a:r>
              <a:rPr lang="ru-RU" dirty="0" smtClean="0"/>
              <a:t>; </a:t>
            </a:r>
            <a:r>
              <a:rPr lang="en-US" dirty="0" smtClean="0"/>
              <a:t>facebook.com/</a:t>
            </a:r>
            <a:r>
              <a:rPr lang="en-US" dirty="0" err="1" smtClean="0"/>
              <a:t>alexandr.meshkov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49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546" y="955589"/>
            <a:ext cx="105279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ФОНД СОДЕЙСТВИЯ РАЗВИТИЮ МАЛЫХ ФОРМ ПРЕДПРИЯТИЙ В НАУЧНО-ТЕХНИЧЕСКОЙ СФЕРЕ</a:t>
            </a:r>
          </a:p>
          <a:p>
            <a:pPr algn="ctr"/>
            <a:endParaRPr lang="ru-RU" sz="4800" dirty="0"/>
          </a:p>
          <a:p>
            <a:pPr algn="ctr"/>
            <a:r>
              <a:rPr lang="en-US" sz="7200" b="1" dirty="0" smtClean="0"/>
              <a:t>www.fasie.ru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57229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654" y="7007"/>
            <a:ext cx="6604301" cy="685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3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45" y="75123"/>
            <a:ext cx="11211127" cy="5903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108" y="4547287"/>
            <a:ext cx="9646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online.fasie.ru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6213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886" y="313038"/>
            <a:ext cx="10799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ОАО «РВК» — государственный фонд фондов и институт развития Российской Федерации, один из ключевых инструментов государства в деле построения национальной инновационной системы.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44933" y="3557371"/>
            <a:ext cx="76821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/>
              <a:t>www.rusventure.ru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6840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67" y="1"/>
            <a:ext cx="9803405" cy="669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4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ПИ РВ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2" y="177114"/>
            <a:ext cx="30289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002" y="1225689"/>
            <a:ext cx="115412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Основными задачами Фонда являются:</a:t>
            </a:r>
            <a:endParaRPr lang="ru-RU" sz="16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стимулирование развития в России сектора посевных инвестиций индустрии венчурного финансирования;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стимулирование формирования сети Венчурных партнёров для фондов посевных инвестиций с целью максимального вовлечения профессиональных управляющих, экспертов и бизнес-ангелов в процесс создания новых технологических компаний;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создание условий для формирования непрерывного потока сделок в венчурные фонды, в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т.ч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созданные с участием средств ОАО «РВК»;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значительное увеличение количества и качества малых технологических бизнесов, претендующих впоследствии на получение инвестиций венчурных инвесторов и фондов ранней стадии.</a:t>
            </a:r>
          </a:p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Основные параметры Фонда</a:t>
            </a:r>
            <a:endParaRPr lang="ru-RU" sz="16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Объём средств под управлением Фонда — 2 млрд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руб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срок функционирования Фонда не ограничен;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фонд осуществляет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соинвестирование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средств совместно с частными инвесторами;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фонд предоставляет не более 75% от объёма инвестиционной потребности Инновационной компании в денежных средствах и не более 25 000 000 рублей на первом раунде инвестирования;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фондом допускаются любые юридические и финансовые условия Сделки, разрешённые действующим законодательством Российской Федерации;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деятельность Фонда осуществляется при взаимодействии с системой Венчурных партнёров Фонда;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принятие инвестиционных решений осуществляет Инвестиционный комитет Фонда (Правление);</a:t>
            </a:r>
          </a:p>
          <a:p>
            <a:pPr algn="just"/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Деятельность Фонда осуществляется при участии Венчурных партнёров и Инициаторов посевных инвестиций, имеющих доступ к научным, материально-техническим и финансовым ресурсам, необходимым для обеспечения деятельности Венчурных партнёров.</a:t>
            </a:r>
            <a:endParaRPr lang="ru-RU" sz="16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9362" y="395414"/>
            <a:ext cx="8096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Фонд посевных инвестиций РВК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4332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3773" y="5123934"/>
            <a:ext cx="5601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sk.ru</a:t>
            </a:r>
            <a:endParaRPr lang="ru-RU" sz="7200" b="1" dirty="0"/>
          </a:p>
        </p:txBody>
      </p:sp>
      <p:pic>
        <p:nvPicPr>
          <p:cNvPr id="2050" name="Picture 2" descr="http://sk.ru/themes/generic/images/sklogo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36" y="5286162"/>
            <a:ext cx="1215271" cy="87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4" y="0"/>
            <a:ext cx="9001688" cy="6732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9938" y="6162033"/>
            <a:ext cx="447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sk.ru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0674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13" y="0"/>
            <a:ext cx="9312081" cy="698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29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262</Words>
  <Application>Microsoft Office PowerPoint</Application>
  <PresentationFormat>Широкоэкранный</PresentationFormat>
  <Paragraphs>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Тема Office</vt:lpstr>
      <vt:lpstr>Инструменты поддержки инновационного предпринимательства и НИОКР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 поддержки инновационного предпринимательства и НИОКР</dc:title>
  <dc:creator>Мешков Александр Сергеевич</dc:creator>
  <cp:lastModifiedBy>Мешков Александр Сергеевич</cp:lastModifiedBy>
  <cp:revision>16</cp:revision>
  <dcterms:created xsi:type="dcterms:W3CDTF">2015-11-22T06:04:20Z</dcterms:created>
  <dcterms:modified xsi:type="dcterms:W3CDTF">2015-11-23T04:37:30Z</dcterms:modified>
</cp:coreProperties>
</file>