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24"/>
  </p:notesMasterIdLst>
  <p:sldIdLst>
    <p:sldId id="267" r:id="rId2"/>
    <p:sldId id="331" r:id="rId3"/>
    <p:sldId id="318" r:id="rId4"/>
    <p:sldId id="395" r:id="rId5"/>
    <p:sldId id="396" r:id="rId6"/>
    <p:sldId id="317" r:id="rId7"/>
    <p:sldId id="319" r:id="rId8"/>
    <p:sldId id="393" r:id="rId9"/>
    <p:sldId id="382" r:id="rId10"/>
    <p:sldId id="383" r:id="rId11"/>
    <p:sldId id="384" r:id="rId12"/>
    <p:sldId id="387" r:id="rId13"/>
    <p:sldId id="397" r:id="rId14"/>
    <p:sldId id="385" r:id="rId15"/>
    <p:sldId id="378" r:id="rId16"/>
    <p:sldId id="379" r:id="rId17"/>
    <p:sldId id="381" r:id="rId18"/>
    <p:sldId id="400" r:id="rId19"/>
    <p:sldId id="394" r:id="rId20"/>
    <p:sldId id="398" r:id="rId21"/>
    <p:sldId id="399" r:id="rId22"/>
    <p:sldId id="284" r:id="rId23"/>
  </p:sldIdLst>
  <p:sldSz cx="9144000" cy="6858000" type="screen4x3"/>
  <p:notesSz cx="6761163" cy="9942513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1976D2"/>
    <a:srgbClr val="1166AE"/>
    <a:srgbClr val="FFFF00"/>
    <a:srgbClr val="33CC33"/>
    <a:srgbClr val="F1F4F9"/>
    <a:srgbClr val="B2B3B3"/>
    <a:srgbClr val="0D8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65" autoAdjust="0"/>
    <p:restoredTop sz="94971" autoAdjust="0"/>
  </p:normalViewPr>
  <p:slideViewPr>
    <p:cSldViewPr snapToGrid="0">
      <p:cViewPr>
        <p:scale>
          <a:sx n="120" d="100"/>
          <a:sy n="120" d="100"/>
        </p:scale>
        <p:origin x="-13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3600E-C0AC-4794-8B28-5D57966A7779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852C4-56E9-4240-B6CE-EFBA7FC50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723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52C4-56E9-4240-B6CE-EFBA7FC50F1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4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87428"/>
            <a:ext cx="7772400" cy="1006476"/>
          </a:xfrm>
        </p:spPr>
        <p:txBody>
          <a:bodyPr anchor="b">
            <a:normAutofit/>
          </a:bodyPr>
          <a:lstStyle>
            <a:lvl1pPr algn="ctr">
              <a:defRPr sz="4000" b="1" baseline="0">
                <a:solidFill>
                  <a:srgbClr val="1976D2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0150" y="2893429"/>
            <a:ext cx="6858000" cy="50749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Автор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064328"/>
      </p:ext>
    </p:extLst>
  </p:cSld>
  <p:clrMapOvr>
    <a:masterClrMapping/>
  </p:clrMapOvr>
  <p:transition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диаграмма_название диаграмм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90174" y="0"/>
            <a:ext cx="5447764" cy="1068947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иаграмма 6"/>
          <p:cNvSpPr>
            <a:spLocks noGrp="1"/>
          </p:cNvSpPr>
          <p:nvPr>
            <p:ph type="chart" sz="quarter" idx="10"/>
          </p:nvPr>
        </p:nvSpPr>
        <p:spPr>
          <a:xfrm>
            <a:off x="373063" y="1519237"/>
            <a:ext cx="8385175" cy="374822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73063" y="5395913"/>
            <a:ext cx="8385175" cy="579437"/>
          </a:xfrm>
        </p:spPr>
        <p:txBody>
          <a:bodyPr anchor="ctr"/>
          <a:lstStyle>
            <a:lvl4pPr marL="0" indent="0" algn="ctr">
              <a:spcBef>
                <a:spcPts val="0"/>
              </a:spcBef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</a:lstStyle>
          <a:p>
            <a:pPr lvl="3"/>
            <a:r>
              <a:rPr lang="ru-RU" dirty="0" smtClean="0"/>
              <a:t>Название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577968644"/>
      </p:ext>
    </p:extLst>
  </p:cSld>
  <p:clrMapOvr>
    <a:masterClrMapping/>
  </p:clrMapOvr>
  <p:transition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таблица_название таблиц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77295" y="0"/>
            <a:ext cx="5447763" cy="104318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аблица 6"/>
          <p:cNvSpPr>
            <a:spLocks noGrp="1"/>
          </p:cNvSpPr>
          <p:nvPr>
            <p:ph type="tbl" sz="quarter" idx="10"/>
          </p:nvPr>
        </p:nvSpPr>
        <p:spPr>
          <a:xfrm>
            <a:off x="269875" y="1479551"/>
            <a:ext cx="8655050" cy="391636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269875" y="5395913"/>
            <a:ext cx="8655050" cy="579437"/>
          </a:xfrm>
        </p:spPr>
        <p:txBody>
          <a:bodyPr anchor="ctr"/>
          <a:lstStyle>
            <a:lvl4pPr marL="0" indent="0" algn="ctr">
              <a:spcBef>
                <a:spcPts val="0"/>
              </a:spcBef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</a:lstStyle>
          <a:p>
            <a:pPr lvl="3"/>
            <a:r>
              <a:rPr lang="ru-RU" dirty="0" smtClean="0"/>
              <a:t>Название таблицы</a:t>
            </a:r>
          </a:p>
        </p:txBody>
      </p:sp>
    </p:spTree>
    <p:extLst>
      <p:ext uri="{BB962C8B-B14F-4D97-AF65-F5344CB8AC3E}">
        <p14:creationId xmlns:p14="http://schemas.microsoft.com/office/powerpoint/2010/main" val="4061543066"/>
      </p:ext>
    </p:extLst>
  </p:cSld>
  <p:clrMapOvr>
    <a:masterClrMapping/>
  </p:clrMapOvr>
  <p:transition advClick="0" advTm="10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рисунок SmartArt_назва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80326" y="0"/>
            <a:ext cx="5293218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Рисунок SmartArt 6"/>
          <p:cNvSpPr>
            <a:spLocks noGrp="1"/>
          </p:cNvSpPr>
          <p:nvPr>
            <p:ph type="dgm" sz="quarter" idx="10"/>
          </p:nvPr>
        </p:nvSpPr>
        <p:spPr>
          <a:xfrm>
            <a:off x="257175" y="1506538"/>
            <a:ext cx="8616950" cy="395446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269875" y="5395913"/>
            <a:ext cx="8655050" cy="579437"/>
          </a:xfrm>
        </p:spPr>
        <p:txBody>
          <a:bodyPr anchor="ctr"/>
          <a:lstStyle>
            <a:lvl4pPr marL="0" indent="0" algn="ctr">
              <a:spcBef>
                <a:spcPts val="0"/>
              </a:spcBef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</a:lstStyle>
          <a:p>
            <a:pPr lvl="3"/>
            <a:r>
              <a:rPr lang="ru-RU" dirty="0" smtClean="0"/>
              <a:t>Название рисунка </a:t>
            </a:r>
            <a:r>
              <a:rPr lang="en-US" dirty="0" smtClean="0"/>
              <a:t>SmartArt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11996410"/>
      </p:ext>
    </p:extLst>
  </p:cSld>
  <p:clrMapOvr>
    <a:masterClrMapping/>
  </p:clrMapOvr>
  <p:transition advClick="0" advTm="10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клип мультимеди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28810" y="0"/>
            <a:ext cx="5331855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Мультимедиа 6"/>
          <p:cNvSpPr>
            <a:spLocks noGrp="1"/>
          </p:cNvSpPr>
          <p:nvPr>
            <p:ph type="media" sz="quarter" idx="13"/>
          </p:nvPr>
        </p:nvSpPr>
        <p:spPr>
          <a:xfrm>
            <a:off x="1" y="1249252"/>
            <a:ext cx="9144000" cy="493247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7604"/>
      </p:ext>
    </p:extLst>
  </p:cSld>
  <p:clrMapOvr>
    <a:masterClrMapping/>
  </p:clrMapOvr>
  <p:transition advClick="0" advTm="10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изображение из интерне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28810" y="0"/>
            <a:ext cx="5370491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Место для изображения из Интернета 6"/>
          <p:cNvSpPr>
            <a:spLocks noGrp="1"/>
          </p:cNvSpPr>
          <p:nvPr>
            <p:ph type="clipArt" sz="quarter" idx="13"/>
          </p:nvPr>
        </p:nvSpPr>
        <p:spPr>
          <a:xfrm>
            <a:off x="296863" y="1468439"/>
            <a:ext cx="8499475" cy="450735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906714"/>
      </p:ext>
    </p:extLst>
  </p:cSld>
  <p:clrMapOvr>
    <a:masterClrMapping/>
  </p:clrMapOvr>
  <p:transition advClick="0" advTm="10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35900"/>
      </p:ext>
    </p:extLst>
  </p:cSld>
  <p:clrMapOvr>
    <a:masterClrMapping/>
  </p:clrMapOvr>
  <p:transition advClick="0" advTm="10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1403795"/>
            <a:ext cx="2949178" cy="1197735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1403796"/>
            <a:ext cx="4896001" cy="4610637"/>
          </a:xfrm>
        </p:spPr>
        <p:txBody>
          <a:bodyPr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601531"/>
            <a:ext cx="2949178" cy="341290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4505555"/>
      </p:ext>
    </p:extLst>
  </p:cSld>
  <p:clrMapOvr>
    <a:masterClrMapping/>
  </p:clrMapOvr>
  <p:transition advClick="0" advTm="10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1403796"/>
            <a:ext cx="2949178" cy="850007"/>
          </a:xfrm>
        </p:spPr>
        <p:txBody>
          <a:bodyPr anchor="b">
            <a:noAutofit/>
          </a:bodyPr>
          <a:lstStyle>
            <a:lvl1pPr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1403797"/>
            <a:ext cx="4844485" cy="4662152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53803"/>
            <a:ext cx="2949178" cy="381214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325277"/>
      </p:ext>
    </p:extLst>
  </p:cSld>
  <p:clrMapOvr>
    <a:masterClrMapping/>
  </p:clrMapOvr>
  <p:transition advClick="0" advTm="10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3053" y="1"/>
            <a:ext cx="5437299" cy="1056068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9708" y="1580926"/>
            <a:ext cx="8322167" cy="4351338"/>
          </a:xfrm>
        </p:spPr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89304"/>
      </p:ext>
    </p:extLst>
  </p:cSld>
  <p:clrMapOvr>
    <a:masterClrMapping/>
  </p:clrMapOvr>
  <p:transition advClick="0" advTm="10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1416675"/>
            <a:ext cx="1971675" cy="4760287"/>
          </a:xfrm>
        </p:spPr>
        <p:txBody>
          <a:bodyPr vert="eaVert">
            <a:normAutofit/>
          </a:bodyPr>
          <a:lstStyle>
            <a:lvl1pPr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416675"/>
            <a:ext cx="5800725" cy="4760288"/>
          </a:xfrm>
        </p:spPr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52593"/>
      </p:ext>
    </p:extLst>
  </p:cSld>
  <p:clrMapOvr>
    <a:masterClrMapping/>
  </p:clrMapOvr>
  <p:transition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4237148" y="1687428"/>
            <a:ext cx="4221051" cy="1377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rgbClr val="1976D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414" y="3770961"/>
            <a:ext cx="5911403" cy="507498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Номер раздела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464418" y="2179462"/>
            <a:ext cx="5486400" cy="1006476"/>
          </a:xfrm>
        </p:spPr>
        <p:txBody>
          <a:bodyPr anchor="b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en-US" dirty="0"/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10"/>
          </p:nvPr>
        </p:nvSpPr>
        <p:spPr>
          <a:xfrm>
            <a:off x="4821" y="1249234"/>
            <a:ext cx="4151489" cy="476481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3 w 10000"/>
              <a:gd name="connsiteY1" fmla="*/ 27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27"/>
              <a:gd name="connsiteX1" fmla="*/ 13 w 10000"/>
              <a:gd name="connsiteY1" fmla="*/ 27 h 10027"/>
              <a:gd name="connsiteX2" fmla="*/ 10000 w 10000"/>
              <a:gd name="connsiteY2" fmla="*/ 0 h 10027"/>
              <a:gd name="connsiteX3" fmla="*/ 4122 w 10000"/>
              <a:gd name="connsiteY3" fmla="*/ 10027 h 10027"/>
              <a:gd name="connsiteX4" fmla="*/ 0 w 10000"/>
              <a:gd name="connsiteY4" fmla="*/ 10000 h 10027"/>
              <a:gd name="connsiteX0" fmla="*/ 20 w 9988"/>
              <a:gd name="connsiteY0" fmla="*/ 10055 h 10055"/>
              <a:gd name="connsiteX1" fmla="*/ 1 w 9988"/>
              <a:gd name="connsiteY1" fmla="*/ 27 h 10055"/>
              <a:gd name="connsiteX2" fmla="*/ 9988 w 9988"/>
              <a:gd name="connsiteY2" fmla="*/ 0 h 10055"/>
              <a:gd name="connsiteX3" fmla="*/ 4110 w 9988"/>
              <a:gd name="connsiteY3" fmla="*/ 10027 h 10055"/>
              <a:gd name="connsiteX4" fmla="*/ 20 w 9988"/>
              <a:gd name="connsiteY4" fmla="*/ 10055 h 10055"/>
              <a:gd name="connsiteX0" fmla="*/ 20 w 10000"/>
              <a:gd name="connsiteY0" fmla="*/ 10027 h 10027"/>
              <a:gd name="connsiteX1" fmla="*/ 1 w 10000"/>
              <a:gd name="connsiteY1" fmla="*/ 0 h 10027"/>
              <a:gd name="connsiteX2" fmla="*/ 10000 w 10000"/>
              <a:gd name="connsiteY2" fmla="*/ 27 h 10027"/>
              <a:gd name="connsiteX3" fmla="*/ 4115 w 10000"/>
              <a:gd name="connsiteY3" fmla="*/ 9999 h 10027"/>
              <a:gd name="connsiteX4" fmla="*/ 20 w 10000"/>
              <a:gd name="connsiteY4" fmla="*/ 10027 h 10027"/>
              <a:gd name="connsiteX0" fmla="*/ 20 w 10000"/>
              <a:gd name="connsiteY0" fmla="*/ 10027 h 10027"/>
              <a:gd name="connsiteX1" fmla="*/ 1 w 10000"/>
              <a:gd name="connsiteY1" fmla="*/ 0 h 10027"/>
              <a:gd name="connsiteX2" fmla="*/ 10000 w 10000"/>
              <a:gd name="connsiteY2" fmla="*/ 27 h 10027"/>
              <a:gd name="connsiteX3" fmla="*/ 5759 w 10000"/>
              <a:gd name="connsiteY3" fmla="*/ 10016 h 10027"/>
              <a:gd name="connsiteX4" fmla="*/ 20 w 10000"/>
              <a:gd name="connsiteY4" fmla="*/ 10027 h 10027"/>
              <a:gd name="connsiteX0" fmla="*/ 20 w 9809"/>
              <a:gd name="connsiteY0" fmla="*/ 10027 h 10027"/>
              <a:gd name="connsiteX1" fmla="*/ 1 w 9809"/>
              <a:gd name="connsiteY1" fmla="*/ 0 h 10027"/>
              <a:gd name="connsiteX2" fmla="*/ 9809 w 9809"/>
              <a:gd name="connsiteY2" fmla="*/ 10 h 10027"/>
              <a:gd name="connsiteX3" fmla="*/ 5759 w 9809"/>
              <a:gd name="connsiteY3" fmla="*/ 10016 h 10027"/>
              <a:gd name="connsiteX4" fmla="*/ 20 w 9809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9" h="10027">
                <a:moveTo>
                  <a:pt x="20" y="10027"/>
                </a:moveTo>
                <a:cubicBezTo>
                  <a:pt x="24" y="6721"/>
                  <a:pt x="-3" y="3306"/>
                  <a:pt x="1" y="0"/>
                </a:cubicBezTo>
                <a:lnTo>
                  <a:pt x="9809" y="10"/>
                </a:lnTo>
                <a:lnTo>
                  <a:pt x="5759" y="10016"/>
                </a:lnTo>
                <a:lnTo>
                  <a:pt x="20" y="10027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937602"/>
      </p:ext>
    </p:extLst>
  </p:cSld>
  <p:clrMapOvr>
    <a:masterClrMapping/>
  </p:clrMapOvr>
  <p:transition advClick="0" advTm="10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12374"/>
      </p:ext>
    </p:extLst>
  </p:cSld>
  <p:clrMapOvr>
    <a:masterClrMapping/>
  </p:clrMapOvr>
  <p:transition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43062" y="545431"/>
            <a:ext cx="5733514" cy="1325563"/>
          </a:xfrm>
        </p:spPr>
        <p:txBody>
          <a:bodyPr>
            <a:normAutofit/>
          </a:bodyPr>
          <a:lstStyle>
            <a:lvl1pPr algn="r">
              <a:defRPr sz="28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 ПОДРАЗДЕЛА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628650" y="2254250"/>
            <a:ext cx="8348663" cy="34893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740917"/>
      </p:ext>
    </p:extLst>
  </p:cSld>
  <p:clrMapOvr>
    <a:masterClrMapping/>
  </p:clrMapOvr>
  <p:transition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560" y="1555169"/>
            <a:ext cx="788670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4572000" y="300733"/>
            <a:ext cx="4288665" cy="484880"/>
          </a:xfrm>
        </p:spPr>
        <p:txBody>
          <a:bodyPr>
            <a:noAutofit/>
          </a:bodyPr>
          <a:lstStyle>
            <a:lvl1pPr algn="r">
              <a:defRPr sz="2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594206"/>
      </p:ext>
    </p:extLst>
  </p:cSld>
  <p:clrMapOvr>
    <a:masterClrMapping/>
  </p:clrMapOvr>
  <p:transition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3054" y="0"/>
            <a:ext cx="5409126" cy="1081825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67" y="1490774"/>
            <a:ext cx="3886200" cy="449790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3696" y="1490774"/>
            <a:ext cx="3886200" cy="449790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291051"/>
      </p:ext>
    </p:extLst>
  </p:cSld>
  <p:clrMapOvr>
    <a:masterClrMapping/>
  </p:clrMapOvr>
  <p:transition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9243" y="1"/>
            <a:ext cx="5768695" cy="1056068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68616"/>
            <a:ext cx="3868340" cy="823912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27153"/>
            <a:ext cx="3868340" cy="36845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68616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976D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670" y="2327153"/>
            <a:ext cx="3887391" cy="36845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72167"/>
      </p:ext>
    </p:extLst>
  </p:cSld>
  <p:clrMapOvr>
    <a:masterClrMapping/>
  </p:clrMapOvr>
  <p:transition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3053" y="0"/>
            <a:ext cx="5385783" cy="1081825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27229"/>
      </p:ext>
    </p:extLst>
  </p:cSld>
  <p:clrMapOvr>
    <a:masterClrMapping/>
  </p:clrMapOvr>
  <p:transition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90174" y="0"/>
            <a:ext cx="5434885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398463" y="1609725"/>
            <a:ext cx="8423275" cy="42751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749220"/>
      </p:ext>
    </p:extLst>
  </p:cSld>
  <p:clrMapOvr>
    <a:masterClrMapping/>
  </p:clrMapOvr>
  <p:transition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рисунок_подрисуночна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90174" y="0"/>
            <a:ext cx="5486401" cy="105606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88950" y="1506538"/>
            <a:ext cx="8153400" cy="3760787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5395913"/>
            <a:ext cx="8153400" cy="579437"/>
          </a:xfrm>
        </p:spPr>
        <p:txBody>
          <a:bodyPr anchor="ctr"/>
          <a:lstStyle>
            <a:lvl4pPr marL="0" indent="0" algn="ctr">
              <a:spcBef>
                <a:spcPts val="0"/>
              </a:spcBef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4pPr>
          </a:lstStyle>
          <a:p>
            <a:pPr lvl="3"/>
            <a:r>
              <a:rPr lang="ru-RU" dirty="0" smtClean="0"/>
              <a:t>Подрисуночная надпись</a:t>
            </a:r>
          </a:p>
        </p:txBody>
      </p:sp>
    </p:spTree>
    <p:extLst>
      <p:ext uri="{BB962C8B-B14F-4D97-AF65-F5344CB8AC3E}">
        <p14:creationId xmlns:p14="http://schemas.microsoft.com/office/powerpoint/2010/main" val="174745036"/>
      </p:ext>
    </p:extLst>
  </p:cSld>
  <p:clrMapOvr>
    <a:masterClrMapping/>
  </p:clrMapOvr>
  <p:transition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52DD2-5F81-429B-A4D8-5879D9DA42FB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85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97" r:id="rId3"/>
    <p:sldLayoutId id="2147483686" r:id="rId4"/>
    <p:sldLayoutId id="2147483688" r:id="rId5"/>
    <p:sldLayoutId id="2147483689" r:id="rId6"/>
    <p:sldLayoutId id="2147483690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</p:sldLayoutIdLst>
  <p:transition advClick="0" advTm="10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70"/>
          <a:stretch/>
        </p:blipFill>
        <p:spPr>
          <a:xfrm>
            <a:off x="529980" y="2229133"/>
            <a:ext cx="1184521" cy="1087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2423" y="1895621"/>
            <a:ext cx="5918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Итоги зимней сессии</a:t>
            </a:r>
          </a:p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2020-2021 учебного года</a:t>
            </a:r>
            <a:endParaRPr lang="ru-RU" sz="36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88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3734" y="300733"/>
            <a:ext cx="5356932" cy="48488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ru-RU" dirty="0" smtClean="0"/>
              <a:t>ФАМТ (Выпускники 2021)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45" y="1884363"/>
            <a:ext cx="5388555" cy="319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15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3734" y="300733"/>
            <a:ext cx="5356932" cy="48488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ru-RU" dirty="0" smtClean="0"/>
              <a:t>СГФ (Выпускники 2021)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1" y="1295966"/>
            <a:ext cx="3675835" cy="217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1" y="3471485"/>
            <a:ext cx="3550257" cy="212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34" y="1346594"/>
            <a:ext cx="3542306" cy="21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464" y="3697260"/>
            <a:ext cx="3406758" cy="204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3734" y="300733"/>
            <a:ext cx="5356932" cy="48488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ru-RU" dirty="0" smtClean="0"/>
              <a:t>ФКТ (Выпускники 2021)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4" y="1280063"/>
            <a:ext cx="3499545" cy="209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783" y="3379303"/>
            <a:ext cx="4122544" cy="247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06" y="1373910"/>
            <a:ext cx="3341935" cy="200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9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ФКТ (Выпускники 2021)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2" y="1399333"/>
            <a:ext cx="4122542" cy="247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84" y="3148620"/>
            <a:ext cx="4570413" cy="27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93423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3734" y="300733"/>
            <a:ext cx="5356932" cy="48488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ru-RU" dirty="0" smtClean="0"/>
              <a:t>ФКС (Выпускники 2021)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4" y="1454992"/>
            <a:ext cx="3844181" cy="230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57" y="3140669"/>
            <a:ext cx="4570413" cy="27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9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3734" y="300733"/>
            <a:ext cx="5356932" cy="48488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ru-RU" dirty="0" smtClean="0"/>
              <a:t>ФМХТ (Выпускники 2021)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76" y="1438607"/>
            <a:ext cx="3694872" cy="216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76" y="3601941"/>
            <a:ext cx="3694872" cy="222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34" y="1438606"/>
            <a:ext cx="3725089" cy="216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31" y="3617714"/>
            <a:ext cx="3641292" cy="219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8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3734" y="300733"/>
            <a:ext cx="5356932" cy="48488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ru-RU" dirty="0" smtClean="0"/>
              <a:t>ФМХТ (Выпускники 2021)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2" y="1413717"/>
            <a:ext cx="3760440" cy="226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2" y="3681453"/>
            <a:ext cx="3760440" cy="231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45" y="1413717"/>
            <a:ext cx="4038698" cy="226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45" y="3732232"/>
            <a:ext cx="4026343" cy="226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9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3734" y="140934"/>
            <a:ext cx="5356932" cy="484880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Заводские группы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94" y="1711325"/>
            <a:ext cx="8680470" cy="422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7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задолженности по дисциплинам (заводские группы)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8" y="1354925"/>
            <a:ext cx="7085436" cy="449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24442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Академические задолженности иностранных студентов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955800"/>
            <a:ext cx="6731000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60950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09242" y="265564"/>
            <a:ext cx="5356932" cy="1149768"/>
          </a:xfrm>
        </p:spPr>
        <p:txBody>
          <a:bodyPr/>
          <a:lstStyle/>
          <a:p>
            <a:pPr algn="ctr"/>
            <a:r>
              <a:rPr lang="ru-RU" dirty="0" smtClean="0"/>
              <a:t>Контингент/количество задолжников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56" y="1415332"/>
            <a:ext cx="6122504" cy="460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0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зимней сессии заочной формы обучения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9" y="1415332"/>
            <a:ext cx="8064831" cy="450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0474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Общее количество задолженностей по формам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38" y="1430585"/>
            <a:ext cx="6051550" cy="436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41259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1985" y="2720341"/>
            <a:ext cx="7262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2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3734" y="300733"/>
            <a:ext cx="5356932" cy="484880"/>
          </a:xfrm>
        </p:spPr>
        <p:txBody>
          <a:bodyPr/>
          <a:lstStyle/>
          <a:p>
            <a:pPr algn="ctr"/>
            <a:r>
              <a:rPr lang="ru-RU" dirty="0" smtClean="0"/>
              <a:t>Академические задолженности по факультетам на 10.02.2021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570038"/>
            <a:ext cx="6049963" cy="40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3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Академические задолженности по результатам сессии на 09.03.2021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75" y="1373257"/>
            <a:ext cx="6125864" cy="459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439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Динамика ликвидации академических  задолженностей по факультетам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41376"/>
            <a:ext cx="9069387" cy="520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3155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3734" y="300733"/>
            <a:ext cx="5356932" cy="484880"/>
          </a:xfrm>
        </p:spPr>
        <p:txBody>
          <a:bodyPr/>
          <a:lstStyle/>
          <a:p>
            <a:pPr algn="ctr"/>
            <a:r>
              <a:rPr lang="ru-RU" dirty="0" smtClean="0"/>
              <a:t>Академические задолженности по кафедрам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11" y="1391478"/>
            <a:ext cx="6718852" cy="465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6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3734" y="300733"/>
            <a:ext cx="5356932" cy="484880"/>
          </a:xfrm>
        </p:spPr>
        <p:txBody>
          <a:bodyPr/>
          <a:lstStyle/>
          <a:p>
            <a:pPr algn="ctr"/>
            <a:r>
              <a:rPr lang="ru-RU" dirty="0" smtClean="0"/>
              <a:t>Академические задолженности по дисциплинам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64" y="1367624"/>
            <a:ext cx="7052807" cy="460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9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Выпускники 2021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46" y="1407380"/>
            <a:ext cx="6078796" cy="419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97556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3734" y="300733"/>
            <a:ext cx="5356932" cy="484880"/>
          </a:xfrm>
        </p:spPr>
        <p:txBody>
          <a:bodyPr/>
          <a:lstStyle/>
          <a:p>
            <a:pPr algn="ctr"/>
            <a:r>
              <a:rPr lang="ru-RU" dirty="0" smtClean="0"/>
              <a:t>ФАМТ (Выпускники 2021)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0" y="1327526"/>
            <a:ext cx="3761435" cy="222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47" y="1441360"/>
            <a:ext cx="3377644" cy="1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9" y="3800627"/>
            <a:ext cx="3357712" cy="198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41" y="3570039"/>
            <a:ext cx="3742050" cy="221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7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нАГТУ">
      <a:dk1>
        <a:srgbClr val="1C1C1C"/>
      </a:dk1>
      <a:lt1>
        <a:srgbClr val="FFFFFF"/>
      </a:lt1>
      <a:dk2>
        <a:srgbClr val="002060"/>
      </a:dk2>
      <a:lt2>
        <a:srgbClr val="FFFFFF"/>
      </a:lt2>
      <a:accent1>
        <a:srgbClr val="1976D2"/>
      </a:accent1>
      <a:accent2>
        <a:srgbClr val="33CC33"/>
      </a:accent2>
      <a:accent3>
        <a:srgbClr val="8D8D8D"/>
      </a:accent3>
      <a:accent4>
        <a:srgbClr val="002060"/>
      </a:accent4>
      <a:accent5>
        <a:srgbClr val="008000"/>
      </a:accent5>
      <a:accent6>
        <a:srgbClr val="1C1C1C"/>
      </a:accent6>
      <a:hlink>
        <a:srgbClr val="0563C1"/>
      </a:hlink>
      <a:folHlink>
        <a:srgbClr val="4D4D4D"/>
      </a:folHlink>
    </a:clrScheme>
    <a:fontScheme name="КнАГТУ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26452</TotalTime>
  <Words>112</Words>
  <Application>Microsoft Office PowerPoint</Application>
  <PresentationFormat>Экран (4:3)</PresentationFormat>
  <Paragraphs>24</Paragraphs>
  <Slides>22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Century Gothic</vt:lpstr>
      <vt:lpstr>Тема Office</vt:lpstr>
      <vt:lpstr>Презентация PowerPoint</vt:lpstr>
      <vt:lpstr>Контингент/количество задолжников </vt:lpstr>
      <vt:lpstr>Академические задолженности по факультетам на 10.02.2021</vt:lpstr>
      <vt:lpstr>Академические задолженности по результатам сессии на 09.03.2021</vt:lpstr>
      <vt:lpstr>Динамика ликвидации академических  задолженностей по факультетам </vt:lpstr>
      <vt:lpstr>Академические задолженности по кафедрам </vt:lpstr>
      <vt:lpstr>Академические задолженности по дисциплинам </vt:lpstr>
      <vt:lpstr>Выпускники 2021 </vt:lpstr>
      <vt:lpstr>ФАМТ (Выпускники 2021)</vt:lpstr>
      <vt:lpstr> ФАМТ (Выпускники 2021)</vt:lpstr>
      <vt:lpstr> СГФ (Выпускники 2021)</vt:lpstr>
      <vt:lpstr> ФКТ (Выпускники 2021)</vt:lpstr>
      <vt:lpstr>ФКТ (Выпускники 2021)</vt:lpstr>
      <vt:lpstr> ФКС (Выпускники 2021)</vt:lpstr>
      <vt:lpstr> ФМХТ (Выпускники 2021)</vt:lpstr>
      <vt:lpstr> ФМХТ (Выпускники 2021)</vt:lpstr>
      <vt:lpstr> Заводские группы</vt:lpstr>
      <vt:lpstr>Основные задолженности по дисциплинам (заводские группы)</vt:lpstr>
      <vt:lpstr>Академические задолженности иностранных студентов</vt:lpstr>
      <vt:lpstr>Итоги зимней сессии заочной формы обучения</vt:lpstr>
      <vt:lpstr>Общее количество задолженностей по формам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Костюшова Надежда Петровна</dc:creator>
  <cp:lastModifiedBy>Костюшова Надежда Петровна</cp:lastModifiedBy>
  <cp:revision>397</cp:revision>
  <cp:lastPrinted>2021-03-11T01:52:32Z</cp:lastPrinted>
  <dcterms:created xsi:type="dcterms:W3CDTF">2015-07-01T11:32:27Z</dcterms:created>
  <dcterms:modified xsi:type="dcterms:W3CDTF">2021-03-11T03:14:15Z</dcterms:modified>
</cp:coreProperties>
</file>