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70" r:id="rId4"/>
    <p:sldId id="264" r:id="rId5"/>
    <p:sldId id="26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3" r:id="rId16"/>
    <p:sldId id="280" r:id="rId17"/>
    <p:sldId id="281" r:id="rId18"/>
    <p:sldId id="282" r:id="rId19"/>
    <p:sldId id="267" r:id="rId2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58" y="55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Чешир\РАБОЧЕЕ\!!! БРЕНД БУК!!!\свалка заготовок\Безымянный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r="10447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0532" y="3782650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Тема: Коттеджный комплекс в селе Осиновая речка, Хабаровского края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Расчётно-конструктивный раздел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20952" y="6084004"/>
            <a:ext cx="5364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Выполнил  Ширеев Максим Владимирович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07237E-F239-DA41-5277-B4662FB2AF21}"/>
              </a:ext>
            </a:extLst>
          </p:cNvPr>
          <p:cNvSpPr txBox="1"/>
          <p:nvPr/>
        </p:nvSpPr>
        <p:spPr>
          <a:xfrm>
            <a:off x="0" y="334978"/>
            <a:ext cx="990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МИНИСТЕРСТВО НАУКИ И ВЫСШЕГО ОБРАЗОВАНИЯ РОССИЙСКОЙ ФЕДЕРАЦИИ</a:t>
            </a:r>
          </a:p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«Тихоокеанский государственный университет»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ACBF3-B8A2-5F2B-8B01-1396AFB08DB4}"/>
              </a:ext>
            </a:extLst>
          </p:cNvPr>
          <p:cNvSpPr txBox="1"/>
          <p:nvPr/>
        </p:nvSpPr>
        <p:spPr>
          <a:xfrm>
            <a:off x="4520952" y="5426060"/>
            <a:ext cx="5385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Институт архитектуры, строительства и дизайна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Высшая школа промышленного и гражданского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29079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4169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Нагрузки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8584" y="1340768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от веса снегового покрова на кровле</a:t>
            </a:r>
          </a:p>
          <a:p>
            <a:endParaRPr lang="ru-RU" sz="1600" dirty="0">
              <a:latin typeface="Myriad Pro" pitchFamily="34" charset="0"/>
            </a:endParaRPr>
          </a:p>
          <a:p>
            <a:r>
              <a:rPr lang="ru-RU" sz="1600" dirty="0">
                <a:latin typeface="Myriad Pro" pitchFamily="34" charset="0"/>
              </a:rPr>
              <a:t>2-й вариант – с учётом снеговых отложений у перепадов высот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5D1165-44D9-E5FB-E2CF-C9430D86D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1005" y="116632"/>
            <a:ext cx="2841655" cy="336013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EE860E-F949-DE46-9645-8D21320DD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231" y="3645024"/>
            <a:ext cx="2879034" cy="30465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7BB862-829D-F83E-EF61-660FCCC89BBD}"/>
              </a:ext>
            </a:extLst>
          </p:cNvPr>
          <p:cNvSpPr txBox="1"/>
          <p:nvPr/>
        </p:nvSpPr>
        <p:spPr>
          <a:xfrm>
            <a:off x="6969224" y="6151726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EE955-6C09-FFAF-4908-59A2075C6D3F}"/>
              </a:ext>
            </a:extLst>
          </p:cNvPr>
          <p:cNvSpPr txBox="1"/>
          <p:nvPr/>
        </p:nvSpPr>
        <p:spPr>
          <a:xfrm>
            <a:off x="6969224" y="2914466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5B4CA8-F45B-E24F-6618-4BDDF7359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8722" y="2905060"/>
            <a:ext cx="4365037" cy="37652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F84D73-4D8C-D8E5-5BC9-56262491ECE9}"/>
              </a:ext>
            </a:extLst>
          </p:cNvPr>
          <p:cNvSpPr txBox="1"/>
          <p:nvPr/>
        </p:nvSpPr>
        <p:spPr>
          <a:xfrm>
            <a:off x="3204619" y="2945983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Спортивный 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158258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4169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Нагрузки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8584" y="1340768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от веса снегового покрова на кровле</a:t>
            </a:r>
          </a:p>
          <a:p>
            <a:endParaRPr lang="ru-RU" sz="1600" dirty="0">
              <a:latin typeface="Myriad Pro" pitchFamily="34" charset="0"/>
            </a:endParaRPr>
          </a:p>
          <a:p>
            <a:r>
              <a:rPr lang="ru-RU" sz="1600" dirty="0">
                <a:latin typeface="Myriad Pro" pitchFamily="34" charset="0"/>
              </a:rPr>
              <a:t>3-й вариант – с учётом снеговых отложений на кровле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5D1165-44D9-E5FB-E2CF-C9430D86D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1005" y="152948"/>
            <a:ext cx="2841655" cy="32875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EE860E-F949-DE46-9645-8D21320DD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7736" y="3645024"/>
            <a:ext cx="2862023" cy="30465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7BB862-829D-F83E-EF61-660FCCC89BBD}"/>
              </a:ext>
            </a:extLst>
          </p:cNvPr>
          <p:cNvSpPr txBox="1"/>
          <p:nvPr/>
        </p:nvSpPr>
        <p:spPr>
          <a:xfrm>
            <a:off x="6969224" y="6151726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EE955-6C09-FFAF-4908-59A2075C6D3F}"/>
              </a:ext>
            </a:extLst>
          </p:cNvPr>
          <p:cNvSpPr txBox="1"/>
          <p:nvPr/>
        </p:nvSpPr>
        <p:spPr>
          <a:xfrm>
            <a:off x="6969224" y="2914466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5B4CA8-F45B-E24F-6618-4BDDF7359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8722" y="2918545"/>
            <a:ext cx="4365037" cy="373829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F84D73-4D8C-D8E5-5BC9-56262491ECE9}"/>
              </a:ext>
            </a:extLst>
          </p:cNvPr>
          <p:cNvSpPr txBox="1"/>
          <p:nvPr/>
        </p:nvSpPr>
        <p:spPr>
          <a:xfrm>
            <a:off x="3204619" y="2945983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Спортивный 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115802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4169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Нагрузки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8584" y="134076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от действия ветра вдоль оси Х</a:t>
            </a:r>
          </a:p>
          <a:p>
            <a:r>
              <a:rPr lang="ru-RU" sz="1600" dirty="0">
                <a:latin typeface="Myriad Pro" pitchFamily="34" charset="0"/>
              </a:rPr>
              <a:t>(наветренная и подветренная стороны)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D0E824-1A03-3B28-B3D1-9F462936D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034" y="3573015"/>
            <a:ext cx="3277281" cy="306178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EABEED-9385-0E22-995E-674C8323B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034" y="223194"/>
            <a:ext cx="3277282" cy="322533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68C10D-F0D4-6BF3-7937-D25FE0B0D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840" y="3573015"/>
            <a:ext cx="4486404" cy="306178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7BB862-829D-F83E-EF61-660FCCC89BBD}"/>
              </a:ext>
            </a:extLst>
          </p:cNvPr>
          <p:cNvSpPr txBox="1"/>
          <p:nvPr/>
        </p:nvSpPr>
        <p:spPr>
          <a:xfrm>
            <a:off x="6893189" y="6073007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EE955-6C09-FFAF-4908-59A2075C6D3F}"/>
              </a:ext>
            </a:extLst>
          </p:cNvPr>
          <p:cNvSpPr txBox="1"/>
          <p:nvPr/>
        </p:nvSpPr>
        <p:spPr>
          <a:xfrm>
            <a:off x="6893188" y="2875245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F84D73-4D8C-D8E5-5BC9-56262491ECE9}"/>
              </a:ext>
            </a:extLst>
          </p:cNvPr>
          <p:cNvSpPr txBox="1"/>
          <p:nvPr/>
        </p:nvSpPr>
        <p:spPr>
          <a:xfrm>
            <a:off x="2863986" y="3573015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Спортивный 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360258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4169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Нагрузки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8584" y="134076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от действия ветра вдоль оси Х</a:t>
            </a:r>
          </a:p>
          <a:p>
            <a:r>
              <a:rPr lang="ru-RU" sz="1600" dirty="0">
                <a:latin typeface="Myriad Pro" pitchFamily="34" charset="0"/>
              </a:rPr>
              <a:t>(боковые стороны)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D0E824-1A03-3B28-B3D1-9F462936D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0034" y="3579906"/>
            <a:ext cx="3277281" cy="304800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EABEED-9385-0E22-995E-674C8323B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0034" y="270972"/>
            <a:ext cx="3277282" cy="312978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68C10D-F0D4-6BF3-7937-D25FE0B0D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6840" y="3584609"/>
            <a:ext cx="4486404" cy="30386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7BB862-829D-F83E-EF61-660FCCC89BBD}"/>
              </a:ext>
            </a:extLst>
          </p:cNvPr>
          <p:cNvSpPr txBox="1"/>
          <p:nvPr/>
        </p:nvSpPr>
        <p:spPr>
          <a:xfrm>
            <a:off x="6893189" y="6073007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EE955-6C09-FFAF-4908-59A2075C6D3F}"/>
              </a:ext>
            </a:extLst>
          </p:cNvPr>
          <p:cNvSpPr txBox="1"/>
          <p:nvPr/>
        </p:nvSpPr>
        <p:spPr>
          <a:xfrm>
            <a:off x="6893188" y="2875245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F84D73-4D8C-D8E5-5BC9-56262491ECE9}"/>
              </a:ext>
            </a:extLst>
          </p:cNvPr>
          <p:cNvSpPr txBox="1"/>
          <p:nvPr/>
        </p:nvSpPr>
        <p:spPr>
          <a:xfrm>
            <a:off x="2863986" y="3573015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Спортивный 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263251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4169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Нагрузки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8584" y="1340768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От действия ветра вдоль оси Х</a:t>
            </a:r>
          </a:p>
          <a:p>
            <a:endParaRPr lang="ru-RU" sz="1600" dirty="0">
              <a:latin typeface="Myriad Pro" pitchFamily="34" charset="0"/>
            </a:endParaRPr>
          </a:p>
          <a:p>
            <a:r>
              <a:rPr lang="ru-RU" sz="1600" dirty="0">
                <a:latin typeface="Myriad Pro" pitchFamily="34" charset="0"/>
              </a:rPr>
              <a:t>Пульсационная составляющая</a:t>
            </a:r>
          </a:p>
          <a:p>
            <a:r>
              <a:rPr lang="ru-RU" sz="1600" dirty="0">
                <a:latin typeface="Myriad Pro" pitchFamily="34" charset="0"/>
              </a:rPr>
              <a:t>(параметры для расчёта в ЛИРА САПР)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4F22F5-EFE6-2CD9-7835-2049AFDCC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79" y="3944523"/>
            <a:ext cx="3616965" cy="264250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7BB862-829D-F83E-EF61-660FCCC89BBD}"/>
              </a:ext>
            </a:extLst>
          </p:cNvPr>
          <p:cNvSpPr txBox="1"/>
          <p:nvPr/>
        </p:nvSpPr>
        <p:spPr>
          <a:xfrm>
            <a:off x="7030252" y="3551623"/>
            <a:ext cx="193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тип-1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90ABFD-F28E-0611-A84F-AC58942EA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479" y="652407"/>
            <a:ext cx="3616966" cy="265397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BEE955-6C09-FFAF-4908-59A2075C6D3F}"/>
              </a:ext>
            </a:extLst>
          </p:cNvPr>
          <p:cNvSpPr txBox="1"/>
          <p:nvPr/>
        </p:nvSpPr>
        <p:spPr>
          <a:xfrm>
            <a:off x="6881538" y="253049"/>
            <a:ext cx="193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тип-2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AD1551-C618-7179-38B6-88A68CFC5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640" y="3944523"/>
            <a:ext cx="3605501" cy="264250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F84D73-4D8C-D8E5-5BC9-56262491ECE9}"/>
              </a:ext>
            </a:extLst>
          </p:cNvPr>
          <p:cNvSpPr txBox="1"/>
          <p:nvPr/>
        </p:nvSpPr>
        <p:spPr>
          <a:xfrm>
            <a:off x="2318170" y="3551623"/>
            <a:ext cx="2454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Спортивный 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4143384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4169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РСУ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3EECB1-4F7B-2BD6-848A-5B3D72F0E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746" y="4302751"/>
            <a:ext cx="7208651" cy="25552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471A50-2B21-867F-D790-BDF948A3D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737" y="1285070"/>
            <a:ext cx="7208651" cy="27220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BEE955-6C09-FFAF-4908-59A2075C6D3F}"/>
              </a:ext>
            </a:extLst>
          </p:cNvPr>
          <p:cNvSpPr txBox="1"/>
          <p:nvPr/>
        </p:nvSpPr>
        <p:spPr>
          <a:xfrm>
            <a:off x="3490122" y="833629"/>
            <a:ext cx="422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Параметры для жилых дома тип-1 и тип-2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F84D73-4D8C-D8E5-5BC9-56262491ECE9}"/>
              </a:ext>
            </a:extLst>
          </p:cNvPr>
          <p:cNvSpPr txBox="1"/>
          <p:nvPr/>
        </p:nvSpPr>
        <p:spPr>
          <a:xfrm>
            <a:off x="3648378" y="3954542"/>
            <a:ext cx="390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Параметры для спортивного 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711020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4169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Результаты расчёта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8583" y="1340768"/>
            <a:ext cx="4752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Нижнее армирование плит перекрытия первых этажей жилых домов тип-1, тип-2 вдоль оси </a:t>
            </a:r>
            <a:r>
              <a:rPr lang="en-US" sz="1600" dirty="0">
                <a:latin typeface="Myriad Pro" pitchFamily="34" charset="0"/>
              </a:rPr>
              <a:t>Y</a:t>
            </a:r>
            <a:endParaRPr lang="ru-RU" sz="1600" dirty="0">
              <a:latin typeface="Myriad Pro" pitchFamily="34" charset="0"/>
            </a:endParaRPr>
          </a:p>
          <a:p>
            <a:endParaRPr lang="ru-RU" sz="1600" dirty="0">
              <a:latin typeface="Myriad Pro" pitchFamily="34" charset="0"/>
            </a:endParaRPr>
          </a:p>
          <a:p>
            <a:r>
              <a:rPr lang="ru-RU" sz="1600" dirty="0">
                <a:latin typeface="Myriad Pro" pitchFamily="34" charset="0"/>
              </a:rPr>
              <a:t>Нижнее армирование плит покрытия спортивного комплекса вдоль оси </a:t>
            </a:r>
            <a:r>
              <a:rPr lang="en-US" sz="1600" dirty="0">
                <a:latin typeface="Myriad Pro" pitchFamily="34" charset="0"/>
              </a:rPr>
              <a:t>Y</a:t>
            </a:r>
            <a:endParaRPr lang="ru-RU" sz="1600" dirty="0">
              <a:latin typeface="Myriad Pro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655733-8989-15C0-B9F7-68A5E1A66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191" y="86409"/>
            <a:ext cx="3047161" cy="339554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BEE955-6C09-FFAF-4908-59A2075C6D3F}"/>
              </a:ext>
            </a:extLst>
          </p:cNvPr>
          <p:cNvSpPr txBox="1"/>
          <p:nvPr/>
        </p:nvSpPr>
        <p:spPr>
          <a:xfrm>
            <a:off x="7030252" y="2836017"/>
            <a:ext cx="156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тип-2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FCA1FE-FF67-AE7A-EB0D-D73368C4E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192" y="3581523"/>
            <a:ext cx="3047160" cy="319006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7BB862-829D-F83E-EF61-660FCCC89BBD}"/>
              </a:ext>
            </a:extLst>
          </p:cNvPr>
          <p:cNvSpPr txBox="1"/>
          <p:nvPr/>
        </p:nvSpPr>
        <p:spPr>
          <a:xfrm>
            <a:off x="7257256" y="6088940"/>
            <a:ext cx="156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тип-1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718653-C0EA-357B-9DED-D023FC14A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966" y="3581524"/>
            <a:ext cx="4653964" cy="316836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F84D73-4D8C-D8E5-5BC9-56262491ECE9}"/>
              </a:ext>
            </a:extLst>
          </p:cNvPr>
          <p:cNvSpPr txBox="1"/>
          <p:nvPr/>
        </p:nvSpPr>
        <p:spPr>
          <a:xfrm>
            <a:off x="3656856" y="3581523"/>
            <a:ext cx="2100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Спортивный 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15884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4169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Результаты расчёта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8583" y="1340768"/>
            <a:ext cx="482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Верхнее армирование плит перекрытия первых этажей жилых домов тип-1, тип-2 вдоль оси </a:t>
            </a:r>
            <a:r>
              <a:rPr lang="en-US" sz="1600" dirty="0">
                <a:latin typeface="Myriad Pro" pitchFamily="34" charset="0"/>
              </a:rPr>
              <a:t>Y</a:t>
            </a:r>
            <a:endParaRPr lang="ru-RU" sz="1600" dirty="0">
              <a:latin typeface="Myriad Pro" pitchFamily="34" charset="0"/>
            </a:endParaRPr>
          </a:p>
          <a:p>
            <a:endParaRPr lang="ru-RU" sz="1600" dirty="0">
              <a:latin typeface="Myriad Pro" pitchFamily="34" charset="0"/>
            </a:endParaRPr>
          </a:p>
          <a:p>
            <a:r>
              <a:rPr lang="ru-RU" sz="1600" dirty="0">
                <a:latin typeface="Myriad Pro" pitchFamily="34" charset="0"/>
              </a:rPr>
              <a:t>Верхнее армирование плит покрытия спортивного комплекса вдоль оси </a:t>
            </a:r>
            <a:r>
              <a:rPr lang="en-US" sz="1600" dirty="0">
                <a:latin typeface="Myriad Pro" pitchFamily="34" charset="0"/>
              </a:rPr>
              <a:t>Y</a:t>
            </a:r>
            <a:endParaRPr lang="ru-RU" sz="1600" dirty="0">
              <a:latin typeface="Myriad Pro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655733-8989-15C0-B9F7-68A5E1A66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1191" y="99969"/>
            <a:ext cx="3047161" cy="336842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BEE955-6C09-FFAF-4908-59A2075C6D3F}"/>
              </a:ext>
            </a:extLst>
          </p:cNvPr>
          <p:cNvSpPr txBox="1"/>
          <p:nvPr/>
        </p:nvSpPr>
        <p:spPr>
          <a:xfrm>
            <a:off x="7030252" y="2836017"/>
            <a:ext cx="156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тип-2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FCA1FE-FF67-AE7A-EB0D-D73368C4E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1192" y="3588826"/>
            <a:ext cx="3047160" cy="31754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7BB862-829D-F83E-EF61-660FCCC89BBD}"/>
              </a:ext>
            </a:extLst>
          </p:cNvPr>
          <p:cNvSpPr txBox="1"/>
          <p:nvPr/>
        </p:nvSpPr>
        <p:spPr>
          <a:xfrm>
            <a:off x="7257256" y="6088940"/>
            <a:ext cx="156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тип-1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718653-C0EA-357B-9DED-D023FC14A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4966" y="3635089"/>
            <a:ext cx="4653964" cy="306123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F84D73-4D8C-D8E5-5BC9-56262491ECE9}"/>
              </a:ext>
            </a:extLst>
          </p:cNvPr>
          <p:cNvSpPr txBox="1"/>
          <p:nvPr/>
        </p:nvSpPr>
        <p:spPr>
          <a:xfrm>
            <a:off x="3656856" y="3581523"/>
            <a:ext cx="2100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Спортивный 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47282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4169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Результаты расчёта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8583" y="1340768"/>
            <a:ext cx="4752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Армирование колонн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BB8C6E-F313-221A-8BD5-C8E1DB000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859" y="194565"/>
            <a:ext cx="3279393" cy="341809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BEE955-6C09-FFAF-4908-59A2075C6D3F}"/>
              </a:ext>
            </a:extLst>
          </p:cNvPr>
          <p:cNvSpPr txBox="1"/>
          <p:nvPr/>
        </p:nvSpPr>
        <p:spPr>
          <a:xfrm>
            <a:off x="6753200" y="2996951"/>
            <a:ext cx="156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тип-2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8F73CE-958C-C261-68A7-BA00BC2E9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859" y="3706017"/>
            <a:ext cx="3279393" cy="298674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7BB862-829D-F83E-EF61-660FCCC89BBD}"/>
              </a:ext>
            </a:extLst>
          </p:cNvPr>
          <p:cNvSpPr txBox="1"/>
          <p:nvPr/>
        </p:nvSpPr>
        <p:spPr>
          <a:xfrm>
            <a:off x="6609184" y="6040929"/>
            <a:ext cx="156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тип-1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0FC2BC-2756-8767-FC87-0CA7A7D46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017" y="3706017"/>
            <a:ext cx="3592249" cy="299137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F84D73-4D8C-D8E5-5BC9-56262491ECE9}"/>
              </a:ext>
            </a:extLst>
          </p:cNvPr>
          <p:cNvSpPr txBox="1"/>
          <p:nvPr/>
        </p:nvSpPr>
        <p:spPr>
          <a:xfrm>
            <a:off x="3152800" y="3692021"/>
            <a:ext cx="2100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Спортивный 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3209778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63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6576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Архитектурные решения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6576" y="134076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Коттеджный комплекс состоит из четырёх зданий: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yriad Pro" pitchFamily="34" charset="0"/>
              </a:rPr>
              <a:t>одного жилого дома тип-1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yriad Pro" pitchFamily="34" charset="0"/>
              </a:rPr>
              <a:t>двух жилых домов тип-2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yriad Pro" pitchFamily="34" charset="0"/>
              </a:rPr>
              <a:t>одного здания спортивного комплекса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A3498B-27E7-3DAD-A691-B6002DE66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584" y="2840504"/>
            <a:ext cx="8478838" cy="354082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904C63-7287-4913-F85F-44BE50B59773}"/>
              </a:ext>
            </a:extLst>
          </p:cNvPr>
          <p:cNvSpPr txBox="1"/>
          <p:nvPr/>
        </p:nvSpPr>
        <p:spPr>
          <a:xfrm>
            <a:off x="1589989" y="326325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тип-1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C591D-4D8F-0948-8941-911FE057AF3C}"/>
              </a:ext>
            </a:extLst>
          </p:cNvPr>
          <p:cNvSpPr txBox="1"/>
          <p:nvPr/>
        </p:nvSpPr>
        <p:spPr>
          <a:xfrm>
            <a:off x="7545288" y="327725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тип-2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AA1CB-8853-4330-2337-D2B97A8EFD68}"/>
              </a:ext>
            </a:extLst>
          </p:cNvPr>
          <p:cNvSpPr txBox="1"/>
          <p:nvPr/>
        </p:nvSpPr>
        <p:spPr>
          <a:xfrm>
            <a:off x="4520952" y="284776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Myriad Pro" pitchFamily="34" charset="0"/>
              </a:rPr>
              <a:t>Спортивный</a:t>
            </a:r>
          </a:p>
          <a:p>
            <a:pPr algn="ctr"/>
            <a:r>
              <a:rPr lang="ru-RU" sz="1600" dirty="0">
                <a:latin typeface="Myriad Pro" pitchFamily="34" charset="0"/>
              </a:rPr>
              <a:t>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242506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D19E8C-B0E8-F66B-6D59-31C1F944C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3" y="2996951"/>
            <a:ext cx="4520952" cy="373068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D58108-E859-BEFF-8C4B-84CAD567C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20" y="2996951"/>
            <a:ext cx="3731488" cy="373068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1B1127-EDF1-CFA7-711A-E1723BD92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008" y="116632"/>
            <a:ext cx="5400600" cy="272481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309EC9-C296-61C9-2782-81B33729FC8F}"/>
              </a:ext>
            </a:extLst>
          </p:cNvPr>
          <p:cNvSpPr txBox="1"/>
          <p:nvPr/>
        </p:nvSpPr>
        <p:spPr>
          <a:xfrm>
            <a:off x="4421009" y="2996748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8EB7F7-FEEF-CAA4-4AE7-3DF639713001}"/>
              </a:ext>
            </a:extLst>
          </p:cNvPr>
          <p:cNvSpPr txBox="1"/>
          <p:nvPr/>
        </p:nvSpPr>
        <p:spPr>
          <a:xfrm>
            <a:off x="6033120" y="2996748"/>
            <a:ext cx="139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B4CDBA-9A54-DFF6-48DB-D148A674EC48}"/>
              </a:ext>
            </a:extLst>
          </p:cNvPr>
          <p:cNvSpPr txBox="1"/>
          <p:nvPr/>
        </p:nvSpPr>
        <p:spPr>
          <a:xfrm>
            <a:off x="4338315" y="225687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Спортивный</a:t>
            </a:r>
          </a:p>
          <a:p>
            <a:r>
              <a:rPr lang="ru-RU" sz="1600" dirty="0">
                <a:latin typeface="Myriad Pro" pitchFamily="34" charset="0"/>
              </a:rPr>
              <a:t>комплекс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F5E382-C778-B8EE-230A-8678F6B8B9F1}"/>
              </a:ext>
            </a:extLst>
          </p:cNvPr>
          <p:cNvSpPr txBox="1"/>
          <p:nvPr/>
        </p:nvSpPr>
        <p:spPr>
          <a:xfrm>
            <a:off x="1136576" y="47667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Архитектурные </a:t>
            </a:r>
          </a:p>
          <a:p>
            <a:r>
              <a:rPr lang="ru-RU" sz="3200" dirty="0">
                <a:latin typeface="Myriad Pro" pitchFamily="34" charset="0"/>
              </a:rPr>
              <a:t>решения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F010D-BCD8-88BB-E246-3D012ECC1308}"/>
              </a:ext>
            </a:extLst>
          </p:cNvPr>
          <p:cNvSpPr txBox="1"/>
          <p:nvPr/>
        </p:nvSpPr>
        <p:spPr>
          <a:xfrm>
            <a:off x="1136576" y="170080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Планы первых этажей зданий </a:t>
            </a:r>
          </a:p>
          <a:p>
            <a:r>
              <a:rPr lang="ru-RU" sz="1600" dirty="0">
                <a:latin typeface="Myriad Pro" pitchFamily="34" charset="0"/>
              </a:rPr>
              <a:t>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251874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D19E8C-B0E8-F66B-6D59-31C1F944C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5569" y="2204864"/>
            <a:ext cx="4237488" cy="39635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D58108-E859-BEFF-8C4B-84CAD567C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476" y="2204864"/>
            <a:ext cx="4016020" cy="39635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309EC9-C296-61C9-2782-81B33729FC8F}"/>
              </a:ext>
            </a:extLst>
          </p:cNvPr>
          <p:cNvSpPr txBox="1"/>
          <p:nvPr/>
        </p:nvSpPr>
        <p:spPr>
          <a:xfrm>
            <a:off x="4232920" y="2204864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8EB7F7-FEEF-CAA4-4AE7-3DF639713001}"/>
              </a:ext>
            </a:extLst>
          </p:cNvPr>
          <p:cNvSpPr txBox="1"/>
          <p:nvPr/>
        </p:nvSpPr>
        <p:spPr>
          <a:xfrm>
            <a:off x="5713748" y="2207704"/>
            <a:ext cx="139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C24578-1F8E-4A34-D8FC-37E5BCD91D3F}"/>
              </a:ext>
            </a:extLst>
          </p:cNvPr>
          <p:cNvSpPr txBox="1"/>
          <p:nvPr/>
        </p:nvSpPr>
        <p:spPr>
          <a:xfrm>
            <a:off x="1136576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Архитектурные решения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CC9B85-A1F4-B365-8388-AB8E9BC6B7CC}"/>
              </a:ext>
            </a:extLst>
          </p:cNvPr>
          <p:cNvSpPr txBox="1"/>
          <p:nvPr/>
        </p:nvSpPr>
        <p:spPr>
          <a:xfrm>
            <a:off x="1136576" y="1340768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Планы вторых этажей зданий 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165437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6576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Выбор расчётной схемы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6576" y="1340768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Расчётная программа – ЛИРА САПР 2021</a:t>
            </a:r>
          </a:p>
          <a:p>
            <a:r>
              <a:rPr lang="ru-RU" sz="1600" dirty="0">
                <a:latin typeface="Myriad Pro" pitchFamily="34" charset="0"/>
              </a:rPr>
              <a:t>Признак схемы – 5</a:t>
            </a:r>
          </a:p>
          <a:p>
            <a:endParaRPr lang="ru-RU" sz="1600" dirty="0">
              <a:latin typeface="Myriad Pro" pitchFamily="34" charset="0"/>
            </a:endParaRPr>
          </a:p>
          <a:p>
            <a:r>
              <a:rPr lang="ru-RU" sz="1600" dirty="0">
                <a:latin typeface="Myriad Pro" pitchFamily="34" charset="0"/>
              </a:rPr>
              <a:t>Конечные элементы: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yriad Pro" pitchFamily="34" charset="0"/>
              </a:rPr>
              <a:t>пластины 200х200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yriad Pro" pitchFamily="34" charset="0"/>
              </a:rPr>
              <a:t>стержни</a:t>
            </a:r>
          </a:p>
          <a:p>
            <a:endParaRPr lang="ru-RU" sz="1600" dirty="0">
              <a:latin typeface="Myriad Pro" pitchFamily="34" charset="0"/>
            </a:endParaRPr>
          </a:p>
          <a:p>
            <a:r>
              <a:rPr lang="ru-RU" sz="1600" dirty="0">
                <a:latin typeface="Myriad Pro" pitchFamily="34" charset="0"/>
              </a:rPr>
              <a:t>Специальные инструменты – жёсткие вставки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03683D-1368-76BE-848D-7536E3D4A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669" y="3728784"/>
            <a:ext cx="4213973" cy="292939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963339-D7F4-BD86-104D-8A7423EAE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104" y="260648"/>
            <a:ext cx="3919451" cy="328372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261D952-D664-23C4-51DD-822EDFF2B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715" y="3728785"/>
            <a:ext cx="4276919" cy="29293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7BB862-829D-F83E-EF61-660FCCC89BBD}"/>
              </a:ext>
            </a:extLst>
          </p:cNvPr>
          <p:cNvSpPr txBox="1"/>
          <p:nvPr/>
        </p:nvSpPr>
        <p:spPr>
          <a:xfrm>
            <a:off x="5595669" y="6125537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EE955-6C09-FFAF-4908-59A2075C6D3F}"/>
              </a:ext>
            </a:extLst>
          </p:cNvPr>
          <p:cNvSpPr txBox="1"/>
          <p:nvPr/>
        </p:nvSpPr>
        <p:spPr>
          <a:xfrm>
            <a:off x="5889104" y="2971611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DD6946-BFA1-730D-658A-4C59937E09B9}"/>
              </a:ext>
            </a:extLst>
          </p:cNvPr>
          <p:cNvSpPr txBox="1"/>
          <p:nvPr/>
        </p:nvSpPr>
        <p:spPr>
          <a:xfrm>
            <a:off x="1195715" y="3732244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Спортивный 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138357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4169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Нагрузки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8584" y="134076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от веса самонесущих стен и перегородок на перекрытие первого этажа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DCF521-D456-D0BD-2A22-5D23DBE07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2677080"/>
            <a:ext cx="4517455" cy="403323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7BB862-829D-F83E-EF61-660FCCC89BBD}"/>
              </a:ext>
            </a:extLst>
          </p:cNvPr>
          <p:cNvSpPr txBox="1"/>
          <p:nvPr/>
        </p:nvSpPr>
        <p:spPr>
          <a:xfrm>
            <a:off x="4449237" y="2674304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9C1FAF-3C3B-B142-FAB0-2200A117B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104" y="2677080"/>
            <a:ext cx="3774163" cy="40332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BEE955-6C09-FFAF-4908-59A2075C6D3F}"/>
              </a:ext>
            </a:extLst>
          </p:cNvPr>
          <p:cNvSpPr txBox="1"/>
          <p:nvPr/>
        </p:nvSpPr>
        <p:spPr>
          <a:xfrm>
            <a:off x="8481392" y="2674305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тип-2</a:t>
            </a:r>
          </a:p>
        </p:txBody>
      </p:sp>
    </p:spTree>
    <p:extLst>
      <p:ext uri="{BB962C8B-B14F-4D97-AF65-F5344CB8AC3E}">
        <p14:creationId xmlns:p14="http://schemas.microsoft.com/office/powerpoint/2010/main" val="110297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4169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Нагрузки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8584" y="1340768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от веса покрытий полов и кровли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D0C5D3-0AED-44EF-36FE-3AF38C34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782" y="3548648"/>
            <a:ext cx="3519019" cy="310770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7BB862-829D-F83E-EF61-660FCCC89BBD}"/>
              </a:ext>
            </a:extLst>
          </p:cNvPr>
          <p:cNvSpPr txBox="1"/>
          <p:nvPr/>
        </p:nvSpPr>
        <p:spPr>
          <a:xfrm>
            <a:off x="6393160" y="6060031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тип-1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327394-86CB-D880-C892-C0F6534AA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782" y="196577"/>
            <a:ext cx="3519019" cy="319318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BEE955-6C09-FFAF-4908-59A2075C6D3F}"/>
              </a:ext>
            </a:extLst>
          </p:cNvPr>
          <p:cNvSpPr txBox="1"/>
          <p:nvPr/>
        </p:nvSpPr>
        <p:spPr>
          <a:xfrm>
            <a:off x="6321152" y="2804986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тип-2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D8DC5FC-245D-5DFD-CE2E-402C59D5D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668" y="3546823"/>
            <a:ext cx="4298378" cy="310770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F84D73-4D8C-D8E5-5BC9-56262491ECE9}"/>
              </a:ext>
            </a:extLst>
          </p:cNvPr>
          <p:cNvSpPr txBox="1"/>
          <p:nvPr/>
        </p:nvSpPr>
        <p:spPr>
          <a:xfrm>
            <a:off x="2288704" y="3579923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Спортивный 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230486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4169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Нагрузки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8584" y="1340768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полезные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689C06-0A25-BA40-5DE1-180CC6221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788" y="3548648"/>
            <a:ext cx="4156795" cy="309615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F84D73-4D8C-D8E5-5BC9-56262491ECE9}"/>
              </a:ext>
            </a:extLst>
          </p:cNvPr>
          <p:cNvSpPr txBox="1"/>
          <p:nvPr/>
        </p:nvSpPr>
        <p:spPr>
          <a:xfrm>
            <a:off x="2216696" y="3523672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Спортивный комплекс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346899-7BA9-CA6A-BD83-F31558CED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782" y="3522809"/>
            <a:ext cx="3519019" cy="312141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7BB862-829D-F83E-EF61-660FCCC89BBD}"/>
              </a:ext>
            </a:extLst>
          </p:cNvPr>
          <p:cNvSpPr txBox="1"/>
          <p:nvPr/>
        </p:nvSpPr>
        <p:spPr>
          <a:xfrm>
            <a:off x="6393160" y="6060031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5CFF49-A599-FA31-C25E-2B846B978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781" y="117923"/>
            <a:ext cx="3519019" cy="32494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BEE955-6C09-FFAF-4908-59A2075C6D3F}"/>
              </a:ext>
            </a:extLst>
          </p:cNvPr>
          <p:cNvSpPr txBox="1"/>
          <p:nvPr/>
        </p:nvSpPr>
        <p:spPr>
          <a:xfrm>
            <a:off x="6321152" y="2804986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тип-2</a:t>
            </a:r>
          </a:p>
        </p:txBody>
      </p:sp>
    </p:spTree>
    <p:extLst>
      <p:ext uri="{BB962C8B-B14F-4D97-AF65-F5344CB8AC3E}">
        <p14:creationId xmlns:p14="http://schemas.microsoft.com/office/powerpoint/2010/main" val="197103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9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56" y="1340768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Чешир\ПОЛИТЕН-ФОТО\Герб ТОГУ бел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" y="116632"/>
            <a:ext cx="995580" cy="11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143241" y="258145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ТИХООКЕАНСКИЙ 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ГОСУДАРСТВЕННЫЙ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GOptCyrillic" panose="020B7200000000000000" pitchFamily="34" charset="0"/>
              </a:rPr>
              <a:t>УНИВЕРСИТЕТ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4169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Нагрузки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8584" y="1340768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от веса снегового покрова на кровле</a:t>
            </a:r>
          </a:p>
          <a:p>
            <a:endParaRPr lang="ru-RU" sz="1600" dirty="0">
              <a:latin typeface="Myriad Pro" pitchFamily="34" charset="0"/>
            </a:endParaRPr>
          </a:p>
          <a:p>
            <a:r>
              <a:rPr lang="ru-RU" sz="1600" dirty="0">
                <a:latin typeface="Myriad Pro" pitchFamily="34" charset="0"/>
              </a:rPr>
              <a:t>1-й вариант – равномерно-распределённая нагрузка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5D1165-44D9-E5FB-E2CF-C9430D86D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687" y="116632"/>
            <a:ext cx="2872292" cy="336013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EE860E-F949-DE46-9645-8D21320D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518" y="3645024"/>
            <a:ext cx="2898461" cy="30465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7BB862-829D-F83E-EF61-660FCCC89BBD}"/>
              </a:ext>
            </a:extLst>
          </p:cNvPr>
          <p:cNvSpPr txBox="1"/>
          <p:nvPr/>
        </p:nvSpPr>
        <p:spPr>
          <a:xfrm>
            <a:off x="6969224" y="6151726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EE955-6C09-FFAF-4908-59A2075C6D3F}"/>
              </a:ext>
            </a:extLst>
          </p:cNvPr>
          <p:cNvSpPr txBox="1"/>
          <p:nvPr/>
        </p:nvSpPr>
        <p:spPr>
          <a:xfrm>
            <a:off x="6969224" y="2914466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Жилой дом </a:t>
            </a:r>
          </a:p>
          <a:p>
            <a:r>
              <a:rPr lang="ru-RU" sz="1600" dirty="0">
                <a:latin typeface="Myriad Pro" pitchFamily="34" charset="0"/>
              </a:rPr>
              <a:t>тип-2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5B4CA8-F45B-E24F-6618-4BDDF7359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722" y="2889849"/>
            <a:ext cx="4365037" cy="379568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F84D73-4D8C-D8E5-5BC9-56262491ECE9}"/>
              </a:ext>
            </a:extLst>
          </p:cNvPr>
          <p:cNvSpPr txBox="1"/>
          <p:nvPr/>
        </p:nvSpPr>
        <p:spPr>
          <a:xfrm>
            <a:off x="3204619" y="2945983"/>
            <a:ext cx="161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itchFamily="34" charset="0"/>
              </a:rPr>
              <a:t>Спортивный 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3168076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454</Words>
  <Application>Microsoft Office PowerPoint</Application>
  <PresentationFormat>Лист A4 (210x297 мм)</PresentationFormat>
  <Paragraphs>191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AGOptCyrillic</vt:lpstr>
      <vt:lpstr>Arial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С. Курдяева</dc:creator>
  <cp:lastModifiedBy>Антон Пардон</cp:lastModifiedBy>
  <cp:revision>81</cp:revision>
  <dcterms:created xsi:type="dcterms:W3CDTF">2016-03-10T02:35:38Z</dcterms:created>
  <dcterms:modified xsi:type="dcterms:W3CDTF">2024-06-10T02:51:30Z</dcterms:modified>
</cp:coreProperties>
</file>