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9"/>
  </p:notesMasterIdLst>
  <p:sldIdLst>
    <p:sldId id="392" r:id="rId2"/>
    <p:sldId id="402" r:id="rId3"/>
    <p:sldId id="403" r:id="rId4"/>
    <p:sldId id="404" r:id="rId5"/>
    <p:sldId id="269" r:id="rId6"/>
    <p:sldId id="400" r:id="rId7"/>
    <p:sldId id="398" r:id="rId8"/>
    <p:sldId id="399" r:id="rId9"/>
    <p:sldId id="396" r:id="rId10"/>
    <p:sldId id="395" r:id="rId11"/>
    <p:sldId id="397" r:id="rId12"/>
    <p:sldId id="401" r:id="rId13"/>
    <p:sldId id="261" r:id="rId14"/>
    <p:sldId id="262" r:id="rId15"/>
    <p:sldId id="263" r:id="rId16"/>
    <p:sldId id="264" r:id="rId17"/>
    <p:sldId id="265" r:id="rId18"/>
    <p:sldId id="271" r:id="rId19"/>
    <p:sldId id="267" r:id="rId20"/>
    <p:sldId id="268" r:id="rId21"/>
    <p:sldId id="282" r:id="rId22"/>
    <p:sldId id="272" r:id="rId23"/>
    <p:sldId id="273" r:id="rId24"/>
    <p:sldId id="274" r:id="rId25"/>
    <p:sldId id="281" r:id="rId26"/>
    <p:sldId id="275" r:id="rId27"/>
    <p:sldId id="276" r:id="rId28"/>
    <p:sldId id="277" r:id="rId29"/>
    <p:sldId id="294" r:id="rId30"/>
    <p:sldId id="295" r:id="rId31"/>
    <p:sldId id="296" r:id="rId32"/>
    <p:sldId id="321" r:id="rId33"/>
    <p:sldId id="278" r:id="rId34"/>
    <p:sldId id="310" r:id="rId35"/>
    <p:sldId id="283" r:id="rId36"/>
    <p:sldId id="279" r:id="rId37"/>
    <p:sldId id="280" r:id="rId38"/>
    <p:sldId id="320" r:id="rId39"/>
    <p:sldId id="311" r:id="rId40"/>
    <p:sldId id="284" r:id="rId41"/>
    <p:sldId id="313" r:id="rId42"/>
    <p:sldId id="285" r:id="rId43"/>
    <p:sldId id="286" r:id="rId44"/>
    <p:sldId id="297" r:id="rId45"/>
    <p:sldId id="287" r:id="rId46"/>
    <p:sldId id="288" r:id="rId47"/>
    <p:sldId id="289" r:id="rId48"/>
    <p:sldId id="290" r:id="rId49"/>
    <p:sldId id="318" r:id="rId50"/>
    <p:sldId id="315" r:id="rId51"/>
    <p:sldId id="316" r:id="rId52"/>
    <p:sldId id="317" r:id="rId53"/>
    <p:sldId id="319" r:id="rId54"/>
    <p:sldId id="304" r:id="rId55"/>
    <p:sldId id="293" r:id="rId56"/>
    <p:sldId id="298" r:id="rId57"/>
    <p:sldId id="299" r:id="rId58"/>
    <p:sldId id="303" r:id="rId59"/>
    <p:sldId id="322" r:id="rId60"/>
    <p:sldId id="301" r:id="rId61"/>
    <p:sldId id="302" r:id="rId62"/>
    <p:sldId id="324" r:id="rId63"/>
    <p:sldId id="323" r:id="rId64"/>
    <p:sldId id="305" r:id="rId65"/>
    <p:sldId id="306" r:id="rId66"/>
    <p:sldId id="307" r:id="rId67"/>
    <p:sldId id="325" r:id="rId68"/>
    <p:sldId id="327" r:id="rId69"/>
    <p:sldId id="328" r:id="rId70"/>
    <p:sldId id="326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1" r:id="rId102"/>
    <p:sldId id="362" r:id="rId103"/>
    <p:sldId id="363" r:id="rId104"/>
    <p:sldId id="364" r:id="rId105"/>
    <p:sldId id="365" r:id="rId106"/>
    <p:sldId id="367" r:id="rId107"/>
    <p:sldId id="369" r:id="rId108"/>
    <p:sldId id="370" r:id="rId109"/>
    <p:sldId id="371" r:id="rId110"/>
    <p:sldId id="372" r:id="rId111"/>
    <p:sldId id="374" r:id="rId112"/>
    <p:sldId id="375" r:id="rId113"/>
    <p:sldId id="376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7" r:id="rId124"/>
    <p:sldId id="388" r:id="rId125"/>
    <p:sldId id="389" r:id="rId126"/>
    <p:sldId id="390" r:id="rId127"/>
    <p:sldId id="391" r:id="rId1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530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290A8-BE4D-4BD9-9578-0299A2632E3C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0C65B-8129-4CCF-B52B-448AF8696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427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0C65B-8129-4CCF-B52B-448AF869638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89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32D9-3977-4CC3-8066-02628EF569AF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D199-697E-4DFC-A3B2-D898630DE3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32D9-3977-4CC3-8066-02628EF569AF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D199-697E-4DFC-A3B2-D898630DE3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32D9-3977-4CC3-8066-02628EF569AF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D199-697E-4DFC-A3B2-D898630DE3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32D9-3977-4CC3-8066-02628EF569AF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D199-697E-4DFC-A3B2-D898630DE3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32D9-3977-4CC3-8066-02628EF569AF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D199-697E-4DFC-A3B2-D898630DE3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32D9-3977-4CC3-8066-02628EF569AF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D199-697E-4DFC-A3B2-D898630DE3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32D9-3977-4CC3-8066-02628EF569AF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D199-697E-4DFC-A3B2-D898630DE3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32D9-3977-4CC3-8066-02628EF569AF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D199-697E-4DFC-A3B2-D898630DE3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32D9-3977-4CC3-8066-02628EF569AF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D199-697E-4DFC-A3B2-D898630DE3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32D9-3977-4CC3-8066-02628EF569AF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D199-697E-4DFC-A3B2-D898630DE3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32D9-3977-4CC3-8066-02628EF569AF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D199-697E-4DFC-A3B2-D898630DE3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832D9-3977-4CC3-8066-02628EF569AF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BD199-697E-4DFC-A3B2-D898630DE3C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http://kak.ru/images/news/030702/logos/imgs/logo10.gif" TargetMode="Externa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13" Type="http://schemas.openxmlformats.org/officeDocument/2006/relationships/image" Target="../media/image173.png"/><Relationship Id="rId3" Type="http://schemas.openxmlformats.org/officeDocument/2006/relationships/image" Target="http://syktsu.ru/fac/math/app/student/15o.jpg" TargetMode="External"/><Relationship Id="rId7" Type="http://schemas.openxmlformats.org/officeDocument/2006/relationships/image" Target="http://syktsu.ru/fac/math/app/student/15kk.jpg" TargetMode="External"/><Relationship Id="rId12" Type="http://schemas.openxmlformats.org/officeDocument/2006/relationships/image" Target="../media/image172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jpeg"/><Relationship Id="rId11" Type="http://schemas.openxmlformats.org/officeDocument/2006/relationships/image" Target="http://syktsu.ru/fac/math/app/student/15u.jpg" TargetMode="External"/><Relationship Id="rId5" Type="http://schemas.openxmlformats.org/officeDocument/2006/relationships/image" Target="http://syktsu.ru/fac/math/app/student/15k.jpg" TargetMode="External"/><Relationship Id="rId10" Type="http://schemas.openxmlformats.org/officeDocument/2006/relationships/image" Target="../media/image171.jpeg"/><Relationship Id="rId4" Type="http://schemas.openxmlformats.org/officeDocument/2006/relationships/image" Target="../media/image168.jpeg"/><Relationship Id="rId9" Type="http://schemas.openxmlformats.org/officeDocument/2006/relationships/image" Target="http://syktsu.ru/fac/math/app/student/15e.jpg" TargetMode="Externa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1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http://www.agency-siam.ru/img/nac.gif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http://www.agency-siam.ru/img/decor.gif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agency-siam.ru/img/inicial.gif" TargetMode="External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dizel.kiev.ua/info/img/ris1.gif" TargetMode="Externa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http://makethesite.narod.ru/img/For1.gif" TargetMode="External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Relationship Id="rId5" Type="http://schemas.openxmlformats.org/officeDocument/2006/relationships/image" Target="http://makethesite.narod.ru/img/For2.gif" TargetMode="External"/><Relationship Id="rId4" Type="http://schemas.openxmlformats.org/officeDocument/2006/relationships/image" Target="../media/image8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http://makethesite.narod.ru/img/Cow_mad.gif" TargetMode="External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7.xml"/><Relationship Id="rId5" Type="http://schemas.openxmlformats.org/officeDocument/2006/relationships/image" Target="http://makethesite.narod.ru/img/Ab_c.gif" TargetMode="External"/><Relationship Id="rId4" Type="http://schemas.openxmlformats.org/officeDocument/2006/relationships/image" Target="../media/image86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http://kak.ru/images/news/030702/logos/imgs/logo1.gif" TargetMode="External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4" Type="http://schemas.openxmlformats.org/officeDocument/2006/relationships/image" Target="http://kak.ru/images/news/030702/logos/imgs/logo31.gif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http://kak.ru/images/news/030702/logos/imgs/logo5.gif" TargetMode="Externa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http://kak.ru/images/news/030702/logos/imgs/logo6.gif" TargetMode="Externa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http://kak.ru/images/news/030702/logos/imgs/logo7.gif" TargetMode="Externa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http://kak.ru/images/news/030702/logos/imgs/logo8.gif" TargetMode="Externa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http://kak.ru/images/news/030702/logos/imgs/logo9.gif" TargetMode="Externa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Шрифтовая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композиция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архитектуре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97704" y="4581128"/>
            <a:ext cx="50760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Презентация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студентов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курса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направления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«Дизайн архитектурной среды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рамках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дисциплины 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Основы архитектурно-дизайнерского проектирования и композиционного проектирования»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Составитель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доцент каф. «ДАС» Галкина Е.Г.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lenaPK\Мои документы\Downloads\15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-1"/>
            <a:ext cx="5112568" cy="292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620"/>
            <a:ext cx="4067944" cy="220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3" y="2636912"/>
            <a:ext cx="3936626" cy="391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C:\Documents and Settings\lenaPK\Мои документы\Downloads\Палладио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205" y="3312369"/>
            <a:ext cx="5196299" cy="35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55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5"/>
          <p:cNvSpPr>
            <a:spLocks noChangeArrowheads="1"/>
          </p:cNvSpPr>
          <p:nvPr/>
        </p:nvSpPr>
        <p:spPr bwMode="auto">
          <a:xfrm>
            <a:off x="1785938" y="2147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76803" name="Picture 4" descr="http://kak.ru/images/news/030702/logos/imgs/logo10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468313" y="625475"/>
            <a:ext cx="8207375" cy="387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Rectangle 6"/>
          <p:cNvSpPr>
            <a:spLocks noChangeArrowheads="1"/>
          </p:cNvSpPr>
          <p:nvPr/>
        </p:nvSpPr>
        <p:spPr bwMode="auto">
          <a:xfrm>
            <a:off x="0" y="4797425"/>
            <a:ext cx="8810625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600"/>
              <a:t>Человек — это творец. </a:t>
            </a:r>
          </a:p>
          <a:p>
            <a:pPr algn="ctr"/>
            <a:r>
              <a:rPr lang="ru-RU" sz="1600"/>
              <a:t>Он познает мир и самого себя, творит культуру и собственную историю. </a:t>
            </a:r>
          </a:p>
          <a:p>
            <a:pPr algn="ctr"/>
            <a:r>
              <a:rPr lang="ru-RU" sz="1600"/>
              <a:t>В течение всей жизни, он самовыражается путем поиска, развития и совершенствования. </a:t>
            </a:r>
          </a:p>
          <a:p>
            <a:pPr algn="ctr"/>
            <a:r>
              <a:rPr lang="ru-RU" sz="1600"/>
              <a:t>Узнает все больше нового и интересного. Ставит перед собой цели, достигает их, </a:t>
            </a:r>
          </a:p>
          <a:p>
            <a:pPr algn="ctr"/>
            <a:r>
              <a:rPr lang="ru-RU" sz="1600"/>
              <a:t>изменяясь и изменяя окружающий его мир. Каждую минуту он делает выбор, </a:t>
            </a:r>
          </a:p>
          <a:p>
            <a:pPr algn="ctr"/>
            <a:r>
              <a:rPr lang="ru-RU" sz="1600"/>
              <a:t>который в дальнейшем определяет его будущее, </a:t>
            </a:r>
          </a:p>
          <a:p>
            <a:pPr algn="ctr"/>
            <a:r>
              <a:rPr lang="ru-RU" sz="1600"/>
              <a:t>приближает к осуществлению заветной мечты.</a:t>
            </a:r>
            <a:br>
              <a:rPr lang="ru-RU" sz="1600"/>
            </a:br>
            <a:r>
              <a:rPr lang="ru-RU" sz="1600"/>
              <a:t/>
            </a:r>
            <a:br>
              <a:rPr lang="ru-RU" sz="1600"/>
            </a:br>
            <a:endParaRPr lang="ru-RU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5"/>
          <p:cNvSpPr>
            <a:spLocks noChangeArrowheads="1"/>
          </p:cNvSpPr>
          <p:nvPr/>
        </p:nvSpPr>
        <p:spPr bwMode="auto">
          <a:xfrm>
            <a:off x="1082675" y="54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80899" name="Picture 4" descr="Работа Налётовой Ольги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250825" y="333375"/>
            <a:ext cx="1566863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0" name="Rectangle 7"/>
          <p:cNvSpPr>
            <a:spLocks noChangeArrowheads="1"/>
          </p:cNvSpPr>
          <p:nvPr/>
        </p:nvSpPr>
        <p:spPr bwMode="auto">
          <a:xfrm>
            <a:off x="3017838" y="868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80901" name="Picture 6" descr="Работа Рочевай Екатерины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2195513" y="476250"/>
            <a:ext cx="1558925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2" name="Rectangle 9"/>
          <p:cNvSpPr>
            <a:spLocks noChangeArrowheads="1"/>
          </p:cNvSpPr>
          <p:nvPr/>
        </p:nvSpPr>
        <p:spPr bwMode="auto">
          <a:xfrm>
            <a:off x="4816475" y="1096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80903" name="Picture 8" descr="Работа Рочевой Екатерины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4140200" y="333375"/>
            <a:ext cx="2160588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4" name="Rectangle 11"/>
          <p:cNvSpPr>
            <a:spLocks noChangeArrowheads="1"/>
          </p:cNvSpPr>
          <p:nvPr/>
        </p:nvSpPr>
        <p:spPr bwMode="auto">
          <a:xfrm>
            <a:off x="4419600" y="2865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80905" name="Picture 10" descr="Работа Ключникова Евгения"/>
          <p:cNvPicPr>
            <a:picLocks noChangeAspect="1" noChangeArrowheads="1"/>
          </p:cNvPicPr>
          <p:nvPr/>
        </p:nvPicPr>
        <p:blipFill>
          <a:blip r:embed="rId8" r:link="rId9"/>
          <a:srcRect/>
          <a:stretch>
            <a:fillRect/>
          </a:stretch>
        </p:blipFill>
        <p:spPr bwMode="auto">
          <a:xfrm>
            <a:off x="323850" y="2276475"/>
            <a:ext cx="3743325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6" name="Rectangle 13"/>
          <p:cNvSpPr>
            <a:spLocks noChangeArrowheads="1"/>
          </p:cNvSpPr>
          <p:nvPr/>
        </p:nvSpPr>
        <p:spPr bwMode="auto">
          <a:xfrm>
            <a:off x="6888163" y="3078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80907" name="Picture 12" descr="Работа Требущук Юлии"/>
          <p:cNvPicPr>
            <a:picLocks noChangeAspect="1" noChangeArrowheads="1"/>
          </p:cNvPicPr>
          <p:nvPr/>
        </p:nvPicPr>
        <p:blipFill>
          <a:blip r:embed="rId10" r:link="rId11"/>
          <a:srcRect/>
          <a:stretch>
            <a:fillRect/>
          </a:stretch>
        </p:blipFill>
        <p:spPr bwMode="auto">
          <a:xfrm>
            <a:off x="6948488" y="404813"/>
            <a:ext cx="16129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8" name="Picture 14" descr="tk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0825" y="4140200"/>
            <a:ext cx="295275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9" name="Picture 15" descr="372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292725" y="2276475"/>
            <a:ext cx="34671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>
          <a:xfrm>
            <a:off x="5867400" y="0"/>
            <a:ext cx="3276600" cy="1143000"/>
          </a:xfrm>
        </p:spPr>
        <p:txBody>
          <a:bodyPr/>
          <a:lstStyle/>
          <a:p>
            <a:pPr eaLnBrk="1" hangingPunct="1"/>
            <a:r>
              <a:rPr lang="ru-RU" smtClean="0"/>
              <a:t>открытки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DSCF4993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8642350" cy="621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1395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196975"/>
            <a:ext cx="82089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1395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5" descr="1395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188913"/>
            <a:ext cx="385127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8" name="Picture 7" descr="1395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2565400"/>
            <a:ext cx="2808287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9" name="Picture 6" descr="1395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263" y="4064000"/>
            <a:ext cx="381635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64582"/>
            <a:ext cx="5048250" cy="671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artlib_gallery-51240-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4425" y="-603250"/>
            <a:ext cx="6251575" cy="746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 descr="DSCF32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04813"/>
            <a:ext cx="8748712" cy="610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5" descr="dart_01_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0"/>
            <a:ext cx="6840537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lenaPK\Мои документы\Downloads\Хардвик Холл (ХV-XVIвв.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588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3813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Хардвик</a:t>
            </a:r>
            <a:r>
              <a:rPr lang="ru-RU" dirty="0" smtClean="0"/>
              <a:t> Холл. </a:t>
            </a:r>
            <a:r>
              <a:rPr lang="ru-RU" dirty="0" err="1"/>
              <a:t>Дербишир,</a:t>
            </a:r>
            <a:r>
              <a:rPr lang="ru-RU" dirty="0" err="1" smtClean="0"/>
              <a:t>Англия</a:t>
            </a:r>
            <a:r>
              <a:rPr lang="ru-RU" dirty="0"/>
              <a:t>, </a:t>
            </a:r>
            <a:r>
              <a:rPr lang="ru-RU" dirty="0" smtClean="0"/>
              <a:t>арх</a:t>
            </a:r>
            <a:r>
              <a:rPr lang="ru-RU" dirty="0"/>
              <a:t>. Роберт </a:t>
            </a:r>
            <a:r>
              <a:rPr lang="ru-RU" dirty="0" err="1"/>
              <a:t>Смитсон</a:t>
            </a:r>
            <a:r>
              <a:rPr lang="ru-RU" dirty="0"/>
              <a:t> 1591-1597 </a:t>
            </a:r>
            <a:r>
              <a:rPr lang="ru-RU" dirty="0" err="1"/>
              <a:t>гг</a:t>
            </a:r>
            <a:endParaRPr lang="ru-RU" dirty="0"/>
          </a:p>
          <a:p>
            <a:pPr algn="ctr"/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786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filebRtd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87350"/>
            <a:ext cx="3810000" cy="492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5" descr="Fo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1113" y="0"/>
            <a:ext cx="5322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6" descr="1395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13325"/>
            <a:ext cx="3851275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a2bd80a50db8635b660f7e274f8ce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4125" y="0"/>
            <a:ext cx="4594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5" descr="слогон для выстав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129" y="15703"/>
            <a:ext cx="5545138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4" descr="whleftimg-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56100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6" descr="ювелирный католог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100" y="3255963"/>
            <a:ext cx="4787900" cy="360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3"/>
          <p:cNvSpPr txBox="1">
            <a:spLocks noChangeArrowheads="1"/>
          </p:cNvSpPr>
          <p:nvPr/>
        </p:nvSpPr>
        <p:spPr bwMode="auto">
          <a:xfrm>
            <a:off x="395288" y="260350"/>
            <a:ext cx="53530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6600">
                <a:solidFill>
                  <a:srgbClr val="990000"/>
                </a:solidFill>
              </a:rPr>
              <a:t>ЭКСЛИБРИС</a:t>
            </a:r>
          </a:p>
        </p:txBody>
      </p:sp>
      <p:pic>
        <p:nvPicPr>
          <p:cNvPr id="105475" name="Picture 4" descr="ver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1916113"/>
            <a:ext cx="701992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Yul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4551363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6227763" y="333375"/>
            <a:ext cx="246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Экслибрис</a:t>
            </a:r>
          </a:p>
        </p:txBody>
      </p:sp>
      <p:sp>
        <p:nvSpPr>
          <p:cNvPr id="107524" name="Text Box 6"/>
          <p:cNvSpPr txBox="1">
            <a:spLocks noChangeArrowheads="1"/>
          </p:cNvSpPr>
          <p:nvPr/>
        </p:nvSpPr>
        <p:spPr bwMode="auto">
          <a:xfrm>
            <a:off x="5580063" y="5949950"/>
            <a:ext cx="3289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>
                <a:solidFill>
                  <a:schemeClr val="hlink"/>
                </a:solidFill>
              </a:rPr>
              <a:t>Студенческая работа</a:t>
            </a:r>
          </a:p>
          <a:p>
            <a:pPr algn="r"/>
            <a:r>
              <a:rPr lang="ru-RU" i="1">
                <a:solidFill>
                  <a:schemeClr val="hlink"/>
                </a:solidFill>
              </a:rPr>
              <a:t>«Строительный техникум»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этикет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1125538"/>
            <a:ext cx="1905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6" descr="uqxtxzjxk-oelejzvqc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6035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8" descr="i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07113" y="2420938"/>
            <a:ext cx="2614612" cy="37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4" descr="свободная тем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1663" y="2865438"/>
            <a:ext cx="4732337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Picture 5" descr="графит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284663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6" descr="вот такая вот не сложна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260350"/>
            <a:ext cx="3857625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8" descr="image00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98925"/>
            <a:ext cx="4427538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179388" y="3284538"/>
            <a:ext cx="2162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Графити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 descr="Арина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0350"/>
            <a:ext cx="4462463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Rectangle 5"/>
          <p:cNvSpPr>
            <a:spLocks noChangeArrowheads="1"/>
          </p:cNvSpPr>
          <p:nvPr/>
        </p:nvSpPr>
        <p:spPr bwMode="auto">
          <a:xfrm>
            <a:off x="5148263" y="0"/>
            <a:ext cx="3995737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6408738" y="0"/>
            <a:ext cx="2735262" cy="1008063"/>
          </a:xfrm>
          <a:prstGeom prst="rect">
            <a:avLst/>
          </a:prstGeom>
          <a:solidFill>
            <a:schemeClr val="accent1"/>
          </a:solidFill>
          <a:ln w="9525" cap="rnd">
            <a:solidFill>
              <a:schemeClr val="accent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ОТКРЫТКА</a:t>
            </a:r>
          </a:p>
        </p:txBody>
      </p:sp>
      <p:sp>
        <p:nvSpPr>
          <p:cNvPr id="110597" name="Rectangle 8"/>
          <p:cNvSpPr>
            <a:spLocks noChangeArrowheads="1"/>
          </p:cNvSpPr>
          <p:nvPr/>
        </p:nvSpPr>
        <p:spPr bwMode="auto">
          <a:xfrm>
            <a:off x="6408738" y="5849938"/>
            <a:ext cx="2735262" cy="1008062"/>
          </a:xfrm>
          <a:prstGeom prst="rect">
            <a:avLst/>
          </a:prstGeom>
          <a:solidFill>
            <a:schemeClr val="accent1"/>
          </a:solidFill>
          <a:ln w="9525" cap="rnd">
            <a:solidFill>
              <a:schemeClr val="accent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i="1">
                <a:solidFill>
                  <a:srgbClr val="990000"/>
                </a:solidFill>
              </a:rPr>
              <a:t>Авторская работа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9"/>
          <p:cNvSpPr>
            <a:spLocks noChangeArrowheads="1"/>
          </p:cNvSpPr>
          <p:nvPr/>
        </p:nvSpPr>
        <p:spPr bwMode="auto">
          <a:xfrm>
            <a:off x="7235825" y="0"/>
            <a:ext cx="360363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1619" name="Rectangle 10"/>
          <p:cNvSpPr>
            <a:spLocks noChangeArrowheads="1"/>
          </p:cNvSpPr>
          <p:nvPr/>
        </p:nvSpPr>
        <p:spPr bwMode="auto">
          <a:xfrm>
            <a:off x="6443663" y="0"/>
            <a:ext cx="647700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1620" name="Rectangle 8"/>
          <p:cNvSpPr>
            <a:spLocks noChangeArrowheads="1"/>
          </p:cNvSpPr>
          <p:nvPr/>
        </p:nvSpPr>
        <p:spPr bwMode="auto">
          <a:xfrm>
            <a:off x="7740650" y="0"/>
            <a:ext cx="215900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1621" name="Rectangle 7"/>
          <p:cNvSpPr>
            <a:spLocks noChangeArrowheads="1"/>
          </p:cNvSpPr>
          <p:nvPr/>
        </p:nvSpPr>
        <p:spPr bwMode="auto">
          <a:xfrm>
            <a:off x="8101013" y="0"/>
            <a:ext cx="71437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11622" name="Picture 4" descr="дизай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0350"/>
            <a:ext cx="6062663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3" name="Line 17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1624" name="Line 18"/>
          <p:cNvSpPr>
            <a:spLocks noChangeShapeType="1"/>
          </p:cNvSpPr>
          <p:nvPr/>
        </p:nvSpPr>
        <p:spPr bwMode="auto">
          <a:xfrm>
            <a:off x="8459788" y="0"/>
            <a:ext cx="0" cy="68580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1625" name="Line 19"/>
          <p:cNvSpPr>
            <a:spLocks noChangeShapeType="1"/>
          </p:cNvSpPr>
          <p:nvPr/>
        </p:nvSpPr>
        <p:spPr bwMode="auto">
          <a:xfrm>
            <a:off x="8605838" y="0"/>
            <a:ext cx="0" cy="68580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1626" name="Line 20"/>
          <p:cNvSpPr>
            <a:spLocks noChangeShapeType="1"/>
          </p:cNvSpPr>
          <p:nvPr/>
        </p:nvSpPr>
        <p:spPr bwMode="auto">
          <a:xfrm>
            <a:off x="8748713" y="0"/>
            <a:ext cx="0" cy="68580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1627" name="Line 21"/>
          <p:cNvSpPr>
            <a:spLocks noChangeShapeType="1"/>
          </p:cNvSpPr>
          <p:nvPr/>
        </p:nvSpPr>
        <p:spPr bwMode="auto">
          <a:xfrm>
            <a:off x="8893175" y="0"/>
            <a:ext cx="0" cy="68580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1628" name="Line 22"/>
          <p:cNvSpPr>
            <a:spLocks noChangeShapeType="1"/>
          </p:cNvSpPr>
          <p:nvPr/>
        </p:nvSpPr>
        <p:spPr bwMode="auto">
          <a:xfrm>
            <a:off x="9036050" y="0"/>
            <a:ext cx="0" cy="68580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1629" name="Text Box 6"/>
          <p:cNvSpPr txBox="1">
            <a:spLocks noChangeArrowheads="1"/>
          </p:cNvSpPr>
          <p:nvPr/>
        </p:nvSpPr>
        <p:spPr bwMode="auto">
          <a:xfrm>
            <a:off x="5651500" y="5949950"/>
            <a:ext cx="3289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>
                <a:solidFill>
                  <a:schemeClr val="hlink"/>
                </a:solidFill>
              </a:rPr>
              <a:t>Студенческая работа</a:t>
            </a:r>
          </a:p>
          <a:p>
            <a:pPr algn="r"/>
            <a:r>
              <a:rPr lang="ru-RU" i="1">
                <a:solidFill>
                  <a:schemeClr val="hlink"/>
                </a:solidFill>
              </a:rPr>
              <a:t>«Строительный техникум»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6732588" y="333375"/>
            <a:ext cx="203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Реклама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D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0"/>
            <a:ext cx="4906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Rectangle 6"/>
          <p:cNvSpPr>
            <a:spLocks noChangeArrowheads="1"/>
          </p:cNvSpPr>
          <p:nvPr/>
        </p:nvSpPr>
        <p:spPr bwMode="auto">
          <a:xfrm>
            <a:off x="6443663" y="0"/>
            <a:ext cx="2700337" cy="6858000"/>
          </a:xfrm>
          <a:prstGeom prst="rect">
            <a:avLst/>
          </a:prstGeom>
          <a:solidFill>
            <a:srgbClr val="CCFFCC"/>
          </a:solidFill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2644" name="Text Box 7"/>
          <p:cNvSpPr txBox="1">
            <a:spLocks noChangeArrowheads="1"/>
          </p:cNvSpPr>
          <p:nvPr/>
        </p:nvSpPr>
        <p:spPr bwMode="auto">
          <a:xfrm>
            <a:off x="5651500" y="5949950"/>
            <a:ext cx="3289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>
                <a:solidFill>
                  <a:schemeClr val="hlink"/>
                </a:solidFill>
              </a:rPr>
              <a:t>Студенческая работа</a:t>
            </a:r>
          </a:p>
          <a:p>
            <a:pPr algn="r"/>
            <a:r>
              <a:rPr lang="ru-RU" i="1">
                <a:solidFill>
                  <a:schemeClr val="hlink"/>
                </a:solidFill>
              </a:rPr>
              <a:t>«Строительный техникум»</a:t>
            </a: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6732588" y="333375"/>
            <a:ext cx="203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Реклама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dknews.kz/wp-content/uploads/2012/03/Berlin_Mitte_Altes_Muse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928992" cy="521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09329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Здание Старого музея в Берлине. 1823 </a:t>
            </a:r>
            <a:r>
              <a:rPr lang="ru-RU" dirty="0"/>
              <a:t>г., </a:t>
            </a:r>
            <a:r>
              <a:rPr lang="ru-RU" dirty="0" smtClean="0"/>
              <a:t>арх. </a:t>
            </a:r>
            <a:r>
              <a:rPr lang="ru-RU" dirty="0"/>
              <a:t>Карл Фридрих </a:t>
            </a:r>
            <a:r>
              <a:rPr lang="ru-RU" dirty="0" err="1"/>
              <a:t>Шинкель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857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ChangeArrowheads="1"/>
          </p:cNvSpPr>
          <p:nvPr/>
        </p:nvSpPr>
        <p:spPr bwMode="auto">
          <a:xfrm>
            <a:off x="0" y="5229225"/>
            <a:ext cx="9144000" cy="1628775"/>
          </a:xfrm>
          <a:prstGeom prst="rect">
            <a:avLst/>
          </a:prstGeom>
          <a:solidFill>
            <a:srgbClr val="FFCCCC"/>
          </a:solidFill>
          <a:ln w="9525">
            <a:solidFill>
              <a:srgbClr val="FF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13667" name="Picture 4" descr="Зоора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13"/>
            <a:ext cx="8172450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323850" y="5876925"/>
            <a:ext cx="203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Реклама</a:t>
            </a:r>
          </a:p>
        </p:txBody>
      </p:sp>
      <p:sp>
        <p:nvSpPr>
          <p:cNvPr id="113669" name="Text Box 6"/>
          <p:cNvSpPr txBox="1">
            <a:spLocks noChangeArrowheads="1"/>
          </p:cNvSpPr>
          <p:nvPr/>
        </p:nvSpPr>
        <p:spPr bwMode="auto">
          <a:xfrm>
            <a:off x="5651500" y="5949950"/>
            <a:ext cx="3289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>
                <a:solidFill>
                  <a:srgbClr val="990000"/>
                </a:solidFill>
              </a:rPr>
              <a:t>Студенческая работа</a:t>
            </a:r>
          </a:p>
          <a:p>
            <a:pPr algn="r"/>
            <a:r>
              <a:rPr lang="ru-RU" i="1">
                <a:solidFill>
                  <a:srgbClr val="990000"/>
                </a:solidFill>
              </a:rPr>
              <a:t>«Строительный техникум»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3"/>
          <p:cNvSpPr>
            <a:spLocks noChangeArrowheads="1"/>
          </p:cNvSpPr>
          <p:nvPr/>
        </p:nvSpPr>
        <p:spPr bwMode="auto">
          <a:xfrm>
            <a:off x="6300788" y="0"/>
            <a:ext cx="2843212" cy="685800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14691" name="Picture 4" descr="тен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4572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2" name="Text Box 5"/>
          <p:cNvSpPr txBox="1">
            <a:spLocks noChangeArrowheads="1"/>
          </p:cNvSpPr>
          <p:nvPr/>
        </p:nvSpPr>
        <p:spPr bwMode="auto">
          <a:xfrm>
            <a:off x="971550" y="5084763"/>
            <a:ext cx="29686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800">
                <a:solidFill>
                  <a:srgbClr val="CC3300"/>
                </a:solidFill>
                <a:latin typeface="Arial Black" pitchFamily="34" charset="0"/>
              </a:rPr>
              <a:t>ЖАЖДА</a:t>
            </a:r>
          </a:p>
        </p:txBody>
      </p:sp>
      <p:sp>
        <p:nvSpPr>
          <p:cNvPr id="114693" name="Text Box 6"/>
          <p:cNvSpPr txBox="1">
            <a:spLocks noChangeArrowheads="1"/>
          </p:cNvSpPr>
          <p:nvPr/>
        </p:nvSpPr>
        <p:spPr bwMode="auto">
          <a:xfrm>
            <a:off x="3492500" y="6092825"/>
            <a:ext cx="1025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9933"/>
                </a:solidFill>
              </a:rPr>
              <a:t>№ 6(12)</a:t>
            </a:r>
          </a:p>
        </p:txBody>
      </p:sp>
      <p:sp>
        <p:nvSpPr>
          <p:cNvPr id="114694" name="Line 7"/>
          <p:cNvSpPr>
            <a:spLocks noChangeShapeType="1"/>
          </p:cNvSpPr>
          <p:nvPr/>
        </p:nvSpPr>
        <p:spPr bwMode="auto">
          <a:xfrm flipV="1">
            <a:off x="611188" y="3716338"/>
            <a:ext cx="0" cy="2665412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4695" name="Line 8"/>
          <p:cNvSpPr>
            <a:spLocks noChangeShapeType="1"/>
          </p:cNvSpPr>
          <p:nvPr/>
        </p:nvSpPr>
        <p:spPr bwMode="auto">
          <a:xfrm>
            <a:off x="611188" y="6381750"/>
            <a:ext cx="2665412" cy="0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4696" name="Line 9"/>
          <p:cNvSpPr>
            <a:spLocks noChangeShapeType="1"/>
          </p:cNvSpPr>
          <p:nvPr/>
        </p:nvSpPr>
        <p:spPr bwMode="auto">
          <a:xfrm flipH="1">
            <a:off x="539750" y="549275"/>
            <a:ext cx="3960813" cy="0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4697" name="Line 10"/>
          <p:cNvSpPr>
            <a:spLocks noChangeShapeType="1"/>
          </p:cNvSpPr>
          <p:nvPr/>
        </p:nvSpPr>
        <p:spPr bwMode="auto">
          <a:xfrm>
            <a:off x="4500563" y="549275"/>
            <a:ext cx="0" cy="4319588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4698" name="Text Box 11"/>
          <p:cNvSpPr txBox="1">
            <a:spLocks noChangeArrowheads="1"/>
          </p:cNvSpPr>
          <p:nvPr/>
        </p:nvSpPr>
        <p:spPr bwMode="auto">
          <a:xfrm>
            <a:off x="5651500" y="5949950"/>
            <a:ext cx="3289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>
                <a:solidFill>
                  <a:srgbClr val="CC3300"/>
                </a:solidFill>
              </a:rPr>
              <a:t>Студенческая работа</a:t>
            </a:r>
          </a:p>
          <a:p>
            <a:pPr algn="r"/>
            <a:r>
              <a:rPr lang="ru-RU" i="1">
                <a:solidFill>
                  <a:srgbClr val="CC3300"/>
                </a:solidFill>
              </a:rPr>
              <a:t>«Строительный техникум»</a:t>
            </a:r>
          </a:p>
        </p:txBody>
      </p:sp>
      <p:sp>
        <p:nvSpPr>
          <p:cNvPr id="80908" name="Text Box 12"/>
          <p:cNvSpPr txBox="1">
            <a:spLocks noChangeArrowheads="1"/>
          </p:cNvSpPr>
          <p:nvPr/>
        </p:nvSpPr>
        <p:spPr bwMode="auto">
          <a:xfrm>
            <a:off x="6372225" y="333375"/>
            <a:ext cx="23447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ОБЛОЖКА </a:t>
            </a:r>
          </a:p>
          <a:p>
            <a:pPr>
              <a:defRPr/>
            </a:pPr>
            <a:r>
              <a:rPr lang="ru-RU" sz="320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ЖУРНАЛА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ChangeArrowheads="1"/>
          </p:cNvSpPr>
          <p:nvPr/>
        </p:nvSpPr>
        <p:spPr bwMode="auto">
          <a:xfrm>
            <a:off x="6443663" y="0"/>
            <a:ext cx="2700337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15715" name="Picture 4" descr="ОБЛОЖКА ОЛ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11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6" name="Text Box 5"/>
          <p:cNvSpPr txBox="1">
            <a:spLocks noChangeArrowheads="1"/>
          </p:cNvSpPr>
          <p:nvPr/>
        </p:nvSpPr>
        <p:spPr bwMode="auto">
          <a:xfrm>
            <a:off x="5651500" y="5949950"/>
            <a:ext cx="3289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>
                <a:solidFill>
                  <a:schemeClr val="hlink"/>
                </a:solidFill>
              </a:rPr>
              <a:t>Студенческая работа</a:t>
            </a:r>
          </a:p>
          <a:p>
            <a:pPr algn="r"/>
            <a:r>
              <a:rPr lang="ru-RU" i="1">
                <a:solidFill>
                  <a:schemeClr val="hlink"/>
                </a:solidFill>
              </a:rPr>
              <a:t>«Строительный техникум»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6732588" y="333375"/>
            <a:ext cx="203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Реклама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ChangeArrowheads="1"/>
          </p:cNvSpPr>
          <p:nvPr/>
        </p:nvSpPr>
        <p:spPr bwMode="auto">
          <a:xfrm>
            <a:off x="6300788" y="0"/>
            <a:ext cx="2843212" cy="6858000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16739" name="Picture 4" descr="Обложка ЮЛ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70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Text Box 5"/>
          <p:cNvSpPr txBox="1">
            <a:spLocks noChangeArrowheads="1"/>
          </p:cNvSpPr>
          <p:nvPr/>
        </p:nvSpPr>
        <p:spPr bwMode="auto">
          <a:xfrm>
            <a:off x="5651500" y="5949950"/>
            <a:ext cx="3289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>
                <a:solidFill>
                  <a:srgbClr val="CC3300"/>
                </a:solidFill>
              </a:rPr>
              <a:t>Студенческая работа</a:t>
            </a:r>
          </a:p>
          <a:p>
            <a:pPr algn="r"/>
            <a:r>
              <a:rPr lang="ru-RU" i="1">
                <a:solidFill>
                  <a:srgbClr val="CC3300"/>
                </a:solidFill>
              </a:rPr>
              <a:t>«Строительный техникум»</a:t>
            </a: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6732588" y="333375"/>
            <a:ext cx="203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Реклама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4" descr="Супер ок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Text Box 5"/>
          <p:cNvSpPr txBox="1">
            <a:spLocks noChangeArrowheads="1"/>
          </p:cNvSpPr>
          <p:nvPr/>
        </p:nvSpPr>
        <p:spPr bwMode="auto">
          <a:xfrm>
            <a:off x="5580063" y="260350"/>
            <a:ext cx="3289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>
                <a:solidFill>
                  <a:srgbClr val="990000"/>
                </a:solidFill>
              </a:rPr>
              <a:t>Студенческая работа</a:t>
            </a:r>
          </a:p>
          <a:p>
            <a:pPr algn="r"/>
            <a:r>
              <a:rPr lang="ru-RU" i="1">
                <a:solidFill>
                  <a:srgbClr val="990000"/>
                </a:solidFill>
              </a:rPr>
              <a:t>«Строительный техникум»</a:t>
            </a: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203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Реклама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 descr="00000074Юл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Text Box 5"/>
          <p:cNvSpPr txBox="1">
            <a:spLocks noChangeArrowheads="1"/>
          </p:cNvSpPr>
          <p:nvPr/>
        </p:nvSpPr>
        <p:spPr bwMode="auto">
          <a:xfrm>
            <a:off x="5329238" y="5949950"/>
            <a:ext cx="3289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>
                <a:solidFill>
                  <a:srgbClr val="990000"/>
                </a:solidFill>
              </a:rPr>
              <a:t>Студенческая работа</a:t>
            </a:r>
          </a:p>
          <a:p>
            <a:pPr algn="r"/>
            <a:r>
              <a:rPr lang="ru-RU" i="1">
                <a:solidFill>
                  <a:srgbClr val="990000"/>
                </a:solidFill>
              </a:rPr>
              <a:t>«Строительный техникум»</a:t>
            </a: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0" y="5949950"/>
            <a:ext cx="203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Реклама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4" descr="беговая дорожка коп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75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1" name="Text Box 5"/>
          <p:cNvSpPr txBox="1">
            <a:spLocks noChangeArrowheads="1"/>
          </p:cNvSpPr>
          <p:nvPr/>
        </p:nvSpPr>
        <p:spPr bwMode="auto">
          <a:xfrm>
            <a:off x="12061825" y="333375"/>
            <a:ext cx="3289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>
                <a:solidFill>
                  <a:srgbClr val="990000"/>
                </a:solidFill>
              </a:rPr>
              <a:t>Студенческая работа</a:t>
            </a:r>
          </a:p>
          <a:p>
            <a:pPr algn="r"/>
            <a:r>
              <a:rPr lang="ru-RU" i="1">
                <a:solidFill>
                  <a:srgbClr val="990000"/>
                </a:solidFill>
              </a:rPr>
              <a:t>«Строительный техникум»</a:t>
            </a: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7308850" y="333375"/>
            <a:ext cx="149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Банер</a:t>
            </a:r>
          </a:p>
        </p:txBody>
      </p:sp>
      <p:sp>
        <p:nvSpPr>
          <p:cNvPr id="119813" name="Text Box 7"/>
          <p:cNvSpPr txBox="1">
            <a:spLocks noChangeArrowheads="1"/>
          </p:cNvSpPr>
          <p:nvPr/>
        </p:nvSpPr>
        <p:spPr bwMode="auto">
          <a:xfrm>
            <a:off x="6396038" y="5949950"/>
            <a:ext cx="2473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>
                <a:solidFill>
                  <a:srgbClr val="990000"/>
                </a:solidFill>
              </a:rPr>
              <a:t>Студенческая работа</a:t>
            </a:r>
          </a:p>
          <a:p>
            <a:pPr algn="r"/>
            <a:r>
              <a:rPr lang="ru-RU" i="1">
                <a:solidFill>
                  <a:srgbClr val="990000"/>
                </a:solidFill>
              </a:rPr>
              <a:t>4ДС «КнАГТУ»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4" descr="верное решение коп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75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7308850" y="333375"/>
            <a:ext cx="149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Банер</a:t>
            </a:r>
          </a:p>
        </p:txBody>
      </p:sp>
      <p:sp>
        <p:nvSpPr>
          <p:cNvPr id="120836" name="Text Box 6"/>
          <p:cNvSpPr txBox="1">
            <a:spLocks noChangeArrowheads="1"/>
          </p:cNvSpPr>
          <p:nvPr/>
        </p:nvSpPr>
        <p:spPr bwMode="auto">
          <a:xfrm>
            <a:off x="6396038" y="5949950"/>
            <a:ext cx="2473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>
                <a:solidFill>
                  <a:schemeClr val="hlink"/>
                </a:solidFill>
              </a:rPr>
              <a:t>Студенческая работа</a:t>
            </a:r>
          </a:p>
          <a:p>
            <a:pPr algn="r"/>
            <a:r>
              <a:rPr lang="ru-RU" i="1">
                <a:solidFill>
                  <a:schemeClr val="hlink"/>
                </a:solidFill>
              </a:rPr>
              <a:t>4ДС «КнАГТУ»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92933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Рига, Саласпилский мемориал</a:t>
            </a:r>
            <a:endParaRPr lang="ru-RU" dirty="0"/>
          </a:p>
        </p:txBody>
      </p:sp>
      <p:pic>
        <p:nvPicPr>
          <p:cNvPr id="8194" name="Picture 2" descr="http://img1.liveinternet.ru/images/attach/b/2/24/135/24135243_Za_yetimi_vorotami_stonet_zemly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46" y="18882"/>
            <a:ext cx="9162846" cy="53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28652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Москва, Свято-Данилов монастырь. Надкладезная часовня 1984-1990гг.</a:t>
            </a:r>
            <a:endParaRPr lang="ru-RU" dirty="0"/>
          </a:p>
        </p:txBody>
      </p:sp>
      <p:pic>
        <p:nvPicPr>
          <p:cNvPr id="9218" name="Picture 2" descr="http://www.lands-of-sorrow.ru/_fr/8/56166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4057650" cy="606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cnel\КР лекции\Шрифты, плакаты\ш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0"/>
            <a:ext cx="9144000" cy="585215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257" y="62214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Нидерланды. Утрехт .Учебный корпус университетского центра </a:t>
            </a:r>
            <a:r>
              <a:rPr lang="en-US" dirty="0" smtClean="0"/>
              <a:t>MINAERT</a:t>
            </a:r>
            <a:r>
              <a:rPr lang="ru-RU" dirty="0" smtClean="0"/>
              <a:t> </a:t>
            </a:r>
            <a:r>
              <a:rPr lang="en-US" dirty="0" smtClean="0"/>
              <a:t> 1994-1998</a:t>
            </a:r>
            <a:r>
              <a:rPr lang="ru-RU" dirty="0" smtClean="0"/>
              <a:t>гг.</a:t>
            </a:r>
            <a:endParaRPr lang="ru-RU" dirty="0"/>
          </a:p>
        </p:txBody>
      </p:sp>
      <p:pic>
        <p:nvPicPr>
          <p:cNvPr id="10242" name="Picture 2" descr="http://znayuvse.ru/sites/default/files/2012/03/7_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8" y="33690"/>
            <a:ext cx="3331263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cnel\КР лекции\Шрифты, плакаты\ш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43372" cy="689152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429124" y="571480"/>
            <a:ext cx="4429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Новый корпус здания газеты «Известия», арх. Г.  </a:t>
            </a:r>
            <a:r>
              <a:rPr lang="ru-RU" sz="2000" dirty="0" err="1" smtClean="0"/>
              <a:t>Бархин</a:t>
            </a:r>
            <a:r>
              <a:rPr lang="ru-RU" sz="2000" dirty="0" smtClean="0"/>
              <a:t>. 1929г.</a:t>
            </a:r>
            <a:endParaRPr lang="ru-RU" sz="2000" dirty="0"/>
          </a:p>
        </p:txBody>
      </p:sp>
      <p:pic>
        <p:nvPicPr>
          <p:cNvPr id="11266" name="Picture 2" descr="http://m1.bfm.ru/news/maindocumentphoto/2011/06/07/izvyestiya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80" y="3284984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cnel\КР лекции\Шрифты, плакаты\ш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561558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86446" y="500042"/>
            <a:ext cx="3357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Мемориальная доска, ул. Малая Грузинская 28. </a:t>
            </a:r>
          </a:p>
          <a:p>
            <a:r>
              <a:rPr lang="ru-RU" dirty="0" smtClean="0"/>
              <a:t>Скульптор А.Руковишников, </a:t>
            </a:r>
          </a:p>
          <a:p>
            <a:r>
              <a:rPr lang="ru-RU" dirty="0" smtClean="0"/>
              <a:t>арх. И.Воскресенский, 1988г.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857620" y="357166"/>
            <a:ext cx="5286380" cy="566738"/>
          </a:xfrm>
        </p:spPr>
        <p:txBody>
          <a:bodyPr>
            <a:normAutofit/>
          </a:bodyPr>
          <a:lstStyle/>
          <a:p>
            <a:pPr algn="ctr"/>
            <a:r>
              <a:rPr lang="ru-RU" sz="2800" b="0" dirty="0" smtClean="0">
                <a:solidFill>
                  <a:srgbClr val="C00000"/>
                </a:solidFill>
              </a:rPr>
              <a:t>Эволюция письма</a:t>
            </a:r>
            <a:endParaRPr lang="ru-RU" sz="2800" b="0" dirty="0">
              <a:solidFill>
                <a:srgbClr val="C00000"/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4143372" y="1142984"/>
            <a:ext cx="5000628" cy="3857652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sz="2400" dirty="0" smtClean="0"/>
              <a:t>Формы семитских знаков, близких к египетским иероглифам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Знаки финикийского письма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Знаки греческого письма</a:t>
            </a:r>
          </a:p>
          <a:p>
            <a:pPr marL="457200" indent="-457200">
              <a:buAutoNum type="arabicPeriod"/>
            </a:pPr>
            <a:endParaRPr lang="ru-RU" sz="24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381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cnel\КР лекции\Шрифты, плакаты\ш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0"/>
            <a:ext cx="7802567" cy="542926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64357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Первоисточник русского и латинского алфавита – шрифт древнегреческих надписей 7-6 вв. до н. э. 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692696"/>
            <a:ext cx="86764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ШРИФТ</a:t>
            </a:r>
            <a:r>
              <a:rPr lang="ru-RU" sz="2000" dirty="0"/>
              <a:t> — это графическая форма определенной системы письма, художественная интерпретация алфавита. </a:t>
            </a:r>
            <a:endParaRPr lang="ru-RU" sz="2000" dirty="0" smtClean="0"/>
          </a:p>
          <a:p>
            <a:r>
              <a:rPr lang="ru-RU" sz="2000" dirty="0" smtClean="0"/>
              <a:t>Алфавит</a:t>
            </a:r>
            <a:r>
              <a:rPr lang="ru-RU" sz="2000" dirty="0"/>
              <a:t>, буквы которого имеют общую закономерность своих начертаний, называется </a:t>
            </a:r>
            <a:r>
              <a:rPr lang="ru-RU" sz="2000" b="1" dirty="0" smtClean="0"/>
              <a:t>ШРИФТОМ.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ШРИФТЫ </a:t>
            </a:r>
            <a:r>
              <a:rPr lang="ru-RU" sz="2000" dirty="0" smtClean="0"/>
              <a:t>подразделяются </a:t>
            </a:r>
            <a:r>
              <a:rPr lang="ru-RU" sz="2000" dirty="0"/>
              <a:t>на несколько групп в зависимости от их графических признаков (отношение величины горизонтальных и вертикальных штрихов, наличие или отсутствие засечек, характер засечек и т.п</a:t>
            </a:r>
            <a:r>
              <a:rPr lang="ru-RU" sz="2000" dirty="0" smtClean="0"/>
              <a:t>.) – романский (антиква), готический, гротеск, ленточный и т.д.</a:t>
            </a:r>
            <a:endParaRPr lang="ru-RU" sz="2000" b="1" dirty="0" smtClean="0"/>
          </a:p>
          <a:p>
            <a:pPr algn="ctr"/>
            <a:endParaRPr lang="ru-RU" sz="2000" b="1" dirty="0" smtClean="0"/>
          </a:p>
          <a:p>
            <a:r>
              <a:rPr lang="ru-RU" sz="2000" b="1" dirty="0" smtClean="0"/>
              <a:t>ГАРНИТУ́РА </a:t>
            </a:r>
            <a:r>
              <a:rPr lang="ru-RU" sz="2000" b="1" dirty="0"/>
              <a:t>ШРИ́ФТА </a:t>
            </a:r>
            <a:r>
              <a:rPr lang="ru-RU" sz="2000" dirty="0"/>
              <a:t>— набор вариантов одного шрифта, сходных по рисунку, но различающихся начертанием и </a:t>
            </a:r>
            <a:r>
              <a:rPr lang="ru-RU" sz="2000" dirty="0" smtClean="0"/>
              <a:t>размером, каждый </a:t>
            </a:r>
            <a:r>
              <a:rPr lang="ru-RU" sz="2000" dirty="0"/>
              <a:t>из которых имеет свое название (академическая, школьная, журнальная, гарнитура Кудряшова и т.д</a:t>
            </a:r>
            <a:r>
              <a:rPr lang="ru-RU" sz="2000" dirty="0" smtClean="0"/>
              <a:t>.)</a:t>
            </a:r>
          </a:p>
          <a:p>
            <a:r>
              <a:rPr lang="ru-RU" sz="2000" dirty="0" smtClean="0"/>
              <a:t>Существует </a:t>
            </a:r>
            <a:r>
              <a:rPr lang="ru-RU" sz="2000" dirty="0"/>
              <a:t>также различное написание шрифтов одной гарнитуры (курсив или наклонное, жирное, полужирное и т.п.)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09050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cnel\КР лекции\Шрифты, плакаты\ш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0"/>
            <a:ext cx="7929586" cy="573183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14364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Греческий шрифт. </a:t>
            </a:r>
            <a:r>
              <a:rPr lang="ru-RU" sz="2400" dirty="0" smtClean="0">
                <a:solidFill>
                  <a:srgbClr val="C00000"/>
                </a:solidFill>
              </a:rPr>
              <a:t>Период строительства Парфенона 5 в. До н.э.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Виды римского капитального письма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cnel\КР лекции\Шрифты, плакаты\ш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9144000" cy="492922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214346" y="607220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Капитальный (маюскульный)шрифт.</a:t>
            </a:r>
            <a:r>
              <a:rPr lang="ru-RU" sz="2400" b="1" dirty="0" smtClean="0"/>
              <a:t> </a:t>
            </a:r>
            <a:endParaRPr lang="en-US" sz="2400" b="1" dirty="0" smtClean="0"/>
          </a:p>
          <a:p>
            <a:pPr algn="ctr"/>
            <a:r>
              <a:rPr lang="ru-RU" sz="2000" dirty="0" smtClean="0"/>
              <a:t>Текст на колонне Траяна в Риме 114г. Н.э.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cnel\КР лекции\Шрифты, плакаты\ш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28802"/>
            <a:ext cx="9130591" cy="35718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42976" y="642918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Унциальное письмо – «</a:t>
            </a:r>
            <a:r>
              <a:rPr lang="ru-RU" sz="2800" dirty="0" smtClean="0">
                <a:solidFill>
                  <a:srgbClr val="C00000"/>
                </a:solidFill>
              </a:rPr>
              <a:t>менее торжественное»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cnel\КР лекции\Шрифты, плакаты\ш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8572560" cy="500066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4286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Каролингский минускул </a:t>
            </a:r>
            <a:r>
              <a:rPr lang="ru-RU" sz="2800" dirty="0" smtClean="0"/>
              <a:t>-</a:t>
            </a:r>
            <a:r>
              <a:rPr lang="ru-RU" sz="2800" b="1" dirty="0" smtClean="0"/>
              <a:t> </a:t>
            </a:r>
            <a:r>
              <a:rPr lang="ru-RU" sz="2800" dirty="0" smtClean="0"/>
              <a:t>рукописное начертание шрифта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Виды готического письма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cnel\КР лекции\Шрифты, плакаты\ш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144000" cy="511091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Круглоготический шрифт</a:t>
            </a:r>
          </a:p>
          <a:p>
            <a:pPr algn="ctr"/>
            <a:r>
              <a:rPr lang="ru-RU" sz="2400" dirty="0" smtClean="0"/>
              <a:t>Время возникновения шрифта совпадает с периодом построения Флорентийского собора. 1296-1357гг.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cnel\КР лекции\Шрифты, плакаты\ш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501623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282" y="5929330"/>
            <a:ext cx="8929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Текстура. 1515-1526гг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cnel\КР лекции\Шрифты, плакаты\ш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806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2865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Фрактура. 1580-1593 гг.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3793" name="Picture 1" descr="PRESNOVA_Iri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0"/>
            <a:ext cx="516694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cnel\КР лекции\Шрифты, плакаты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285992"/>
            <a:ext cx="5367337" cy="22399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42976" y="4572008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Основной штрих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28662" y="1214422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Дополнительный штрих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85720" y="2786058"/>
            <a:ext cx="13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Засечка</a:t>
            </a:r>
          </a:p>
          <a:p>
            <a:pPr algn="ctr"/>
            <a:r>
              <a:rPr lang="ru-RU" dirty="0" smtClean="0"/>
              <a:t>(сериф)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786182" y="1214422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Внутрибуквенный пробел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500958" y="3214686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Оптическое поле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0" y="4714884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Округлый элемент с наплывом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428860" y="5500702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Выносной элемент</a:t>
            </a:r>
            <a:endParaRPr lang="ru-RU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rot="5400000" flipH="1" flipV="1">
            <a:off x="1713686" y="4071942"/>
            <a:ext cx="100092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3" idx="0"/>
          </p:cNvCxnSpPr>
          <p:nvPr/>
        </p:nvCxnSpPr>
        <p:spPr>
          <a:xfrm rot="5400000" flipH="1" flipV="1">
            <a:off x="2018091" y="3518298"/>
            <a:ext cx="1285884" cy="8215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9" idx="3"/>
          </p:cNvCxnSpPr>
          <p:nvPr/>
        </p:nvCxnSpPr>
        <p:spPr>
          <a:xfrm flipV="1">
            <a:off x="1643042" y="2500306"/>
            <a:ext cx="428628" cy="6089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9" idx="3"/>
          </p:cNvCxnSpPr>
          <p:nvPr/>
        </p:nvCxnSpPr>
        <p:spPr>
          <a:xfrm>
            <a:off x="1643042" y="3109224"/>
            <a:ext cx="428628" cy="6055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13" idx="0"/>
          </p:cNvCxnSpPr>
          <p:nvPr/>
        </p:nvCxnSpPr>
        <p:spPr>
          <a:xfrm rot="5400000" flipH="1" flipV="1">
            <a:off x="3107521" y="4893479"/>
            <a:ext cx="121444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10" idx="2"/>
          </p:cNvCxnSpPr>
          <p:nvPr/>
        </p:nvCxnSpPr>
        <p:spPr>
          <a:xfrm rot="5400000">
            <a:off x="3341390" y="1233976"/>
            <a:ext cx="996743" cy="22502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10" idx="2"/>
          </p:cNvCxnSpPr>
          <p:nvPr/>
        </p:nvCxnSpPr>
        <p:spPr>
          <a:xfrm rot="5400000">
            <a:off x="4234365" y="2555579"/>
            <a:ext cx="1425371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stCxn id="11" idx="1"/>
          </p:cNvCxnSpPr>
          <p:nvPr/>
        </p:nvCxnSpPr>
        <p:spPr>
          <a:xfrm rot="10800000" flipV="1">
            <a:off x="7215206" y="3537852"/>
            <a:ext cx="285752" cy="34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stCxn id="12" idx="0"/>
          </p:cNvCxnSpPr>
          <p:nvPr/>
        </p:nvCxnSpPr>
        <p:spPr>
          <a:xfrm rot="16200000" flipV="1">
            <a:off x="4947050" y="3911206"/>
            <a:ext cx="857256" cy="7500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stCxn id="12" idx="0"/>
          </p:cNvCxnSpPr>
          <p:nvPr/>
        </p:nvCxnSpPr>
        <p:spPr>
          <a:xfrm rot="16200000" flipV="1">
            <a:off x="4446984" y="3411140"/>
            <a:ext cx="857256" cy="17502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4714876" y="3286124"/>
            <a:ext cx="428628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stCxn id="4" idx="2"/>
          </p:cNvCxnSpPr>
          <p:nvPr/>
        </p:nvCxnSpPr>
        <p:spPr>
          <a:xfrm rot="16200000" flipH="1">
            <a:off x="1912629" y="1841198"/>
            <a:ext cx="496677" cy="5357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300192" y="1537587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Концевой элемент</a:t>
            </a:r>
            <a:endParaRPr lang="ru-RU" dirty="0"/>
          </a:p>
        </p:txBody>
      </p:sp>
      <p:cxnSp>
        <p:nvCxnSpPr>
          <p:cNvPr id="6" name="Прямая со стрелкой 5"/>
          <p:cNvCxnSpPr>
            <a:stCxn id="2" idx="2"/>
          </p:cNvCxnSpPr>
          <p:nvPr/>
        </p:nvCxnSpPr>
        <p:spPr>
          <a:xfrm flipH="1">
            <a:off x="6300192" y="1906919"/>
            <a:ext cx="1188132" cy="4522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442" y="219998"/>
            <a:ext cx="912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Схема элементов букв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9421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cnel\КР лекции\Шрифты, плакаты\шриф\шрифты1\готически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0"/>
            <a:ext cx="4897623" cy="69151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cnel\КР лекции\Шрифты, плакаты\шриф\шрифты1\готический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08147"/>
            <a:ext cx="4373571" cy="67498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2006-08-14_Parkinson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13787" cy="502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Шрифты антиква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anti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469900"/>
            <a:ext cx="6408738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1443038" y="3500438"/>
            <a:ext cx="63309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b="1" dirty="0">
                <a:solidFill>
                  <a:srgbClr val="990000"/>
                </a:solidFill>
                <a:latin typeface="Adobe Caslon Pro Bold" pitchFamily="18" charset="0"/>
              </a:rPr>
              <a:t>Отличаясь простотой форм, </a:t>
            </a:r>
          </a:p>
          <a:p>
            <a:pPr algn="ctr"/>
            <a:r>
              <a:rPr lang="ru-RU" b="1" dirty="0">
                <a:solidFill>
                  <a:srgbClr val="990000"/>
                </a:solidFill>
                <a:latin typeface="Adobe Caslon Pro Bold" pitchFamily="18" charset="0"/>
              </a:rPr>
              <a:t>он в то же время является классическим образцом </a:t>
            </a:r>
          </a:p>
          <a:p>
            <a:pPr algn="ctr"/>
            <a:r>
              <a:rPr lang="ru-RU" b="1" dirty="0">
                <a:solidFill>
                  <a:srgbClr val="990000"/>
                </a:solidFill>
                <a:latin typeface="Adobe Caslon Pro Bold" pitchFamily="18" charset="0"/>
              </a:rPr>
              <a:t>красоты и торжественности. </a:t>
            </a:r>
          </a:p>
          <a:p>
            <a:pPr algn="ctr"/>
            <a:r>
              <a:rPr lang="ru-RU" b="1" dirty="0">
                <a:solidFill>
                  <a:srgbClr val="990000"/>
                </a:solidFill>
                <a:latin typeface="Adobe Caslon Pro Bold" pitchFamily="18" charset="0"/>
              </a:rPr>
              <a:t>Древняя антиква в чистом виде может использоваться </a:t>
            </a:r>
          </a:p>
          <a:p>
            <a:pPr algn="ctr"/>
            <a:r>
              <a:rPr lang="ru-RU" b="1" dirty="0">
                <a:solidFill>
                  <a:srgbClr val="990000"/>
                </a:solidFill>
                <a:latin typeface="Adobe Caslon Pro Bold" pitchFamily="18" charset="0"/>
              </a:rPr>
              <a:t>в надписях особой торжественности и значимости, </a:t>
            </a:r>
          </a:p>
          <a:p>
            <a:pPr algn="ctr"/>
            <a:r>
              <a:rPr lang="ru-RU" b="1" dirty="0">
                <a:solidFill>
                  <a:srgbClr val="990000"/>
                </a:solidFill>
                <a:latin typeface="Adobe Caslon Pro Bold" pitchFamily="18" charset="0"/>
              </a:rPr>
              <a:t>к примеру, на дипломах, почетных грамотах и т.д.</a:t>
            </a: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971550" y="1557338"/>
            <a:ext cx="7704138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800">
                <a:solidFill>
                  <a:srgbClr val="CC3300"/>
                </a:solidFill>
                <a:latin typeface="Adobe Garamond Pro Bold" pitchFamily="18" charset="0"/>
              </a:rPr>
              <a:t>Антиквенный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cnel\КР лекции\Шрифты, плакаты\ш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28407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86380" y="642918"/>
            <a:ext cx="3857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Классическая антиква </a:t>
            </a:r>
            <a:r>
              <a:rPr lang="ru-RU" sz="2400" dirty="0" smtClean="0"/>
              <a:t>- по мотивам шрифта эпохи Возрождения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cnel\КР лекции\Шрифты, плакаты\ш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513"/>
            <a:ext cx="4846637" cy="682148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72034" y="4857760"/>
            <a:ext cx="407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Старинная антиква  </a:t>
            </a:r>
            <a:r>
              <a:rPr lang="ru-RU" sz="2400" dirty="0" smtClean="0"/>
              <a:t>- курсивное светлое начертание. Худ. Герман Цапф. Германия ,1950 г.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cnel\КР лекции\Шрифты, плакаты\ш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4997992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143504" y="6027003"/>
            <a:ext cx="4000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Новая антиква  </a:t>
            </a:r>
          </a:p>
          <a:p>
            <a:pPr algn="ctr"/>
            <a:r>
              <a:rPr lang="ru-RU" sz="2400" dirty="0" smtClean="0"/>
              <a:t>19 век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439863" y="692150"/>
            <a:ext cx="7704137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800" b="1">
                <a:solidFill>
                  <a:srgbClr val="CC3300"/>
                </a:solidFill>
                <a:latin typeface="Franklin Gothic Medium" pitchFamily="34" charset="0"/>
              </a:rPr>
              <a:t>Ленточный</a:t>
            </a:r>
          </a:p>
        </p:txBody>
      </p:sp>
      <p:pic>
        <p:nvPicPr>
          <p:cNvPr id="9219" name="Picture 5" descr="l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343775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539750" y="2193925"/>
            <a:ext cx="8066088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>
                <a:solidFill>
                  <a:schemeClr val="accent2"/>
                </a:solidFill>
              </a:rPr>
              <a:t>Шрифты с едва наметившимися засечками, </a:t>
            </a:r>
          </a:p>
          <a:p>
            <a:pPr algn="ctr"/>
            <a:r>
              <a:rPr lang="ru-RU" sz="2000">
                <a:solidFill>
                  <a:schemeClr val="accent2"/>
                </a:solidFill>
              </a:rPr>
              <a:t>переходные от шрифтов с засечками к рубленным </a:t>
            </a:r>
          </a:p>
          <a:p>
            <a:pPr algn="ctr"/>
            <a:r>
              <a:rPr lang="ru-RU" sz="2000">
                <a:solidFill>
                  <a:schemeClr val="accent2"/>
                </a:solidFill>
              </a:rPr>
              <a:t>(гротесковым) без засечек и шрифты типа ленточной антиквы, </a:t>
            </a:r>
          </a:p>
          <a:p>
            <a:pPr algn="ctr"/>
            <a:r>
              <a:rPr lang="ru-RU" sz="2000">
                <a:solidFill>
                  <a:schemeClr val="accent2"/>
                </a:solidFill>
              </a:rPr>
              <a:t>контрастные без засечек. </a:t>
            </a:r>
          </a:p>
          <a:p>
            <a:pPr algn="ctr"/>
            <a:endParaRPr lang="ru-RU" sz="2000">
              <a:solidFill>
                <a:schemeClr val="accent2"/>
              </a:solidFill>
            </a:endParaRPr>
          </a:p>
          <a:p>
            <a:pPr algn="ctr"/>
            <a:r>
              <a:rPr lang="ru-RU" sz="2000">
                <a:solidFill>
                  <a:schemeClr val="accent2"/>
                </a:solidFill>
              </a:rPr>
              <a:t>Очень близкие к древней антикве </a:t>
            </a:r>
            <a:r>
              <a:rPr lang="ru-RU" sz="2000" b="1">
                <a:solidFill>
                  <a:schemeClr val="accent2"/>
                </a:solidFill>
              </a:rPr>
              <a:t>ленточные шрифты</a:t>
            </a:r>
            <a:r>
              <a:rPr lang="ru-RU" sz="2000">
                <a:solidFill>
                  <a:schemeClr val="accent2"/>
                </a:solidFill>
              </a:rPr>
              <a:t> </a:t>
            </a:r>
          </a:p>
          <a:p>
            <a:pPr algn="ctr"/>
            <a:r>
              <a:rPr lang="ru-RU" sz="2000">
                <a:solidFill>
                  <a:schemeClr val="accent2"/>
                </a:solidFill>
              </a:rPr>
              <a:t>могут быть использованы как заголовочные и текстовые, </a:t>
            </a:r>
          </a:p>
          <a:p>
            <a:pPr algn="ctr"/>
            <a:r>
              <a:rPr lang="ru-RU" sz="2000">
                <a:solidFill>
                  <a:schemeClr val="accent2"/>
                </a:solidFill>
              </a:rPr>
              <a:t>потому что они не обременены </a:t>
            </a:r>
          </a:p>
          <a:p>
            <a:pPr algn="ctr"/>
            <a:r>
              <a:rPr lang="ru-RU" sz="2000">
                <a:solidFill>
                  <a:schemeClr val="accent2"/>
                </a:solidFill>
              </a:rPr>
              <a:t>особыми декоративными элементами.</a:t>
            </a:r>
          </a:p>
          <a:p>
            <a:pPr algn="ctr"/>
            <a:endParaRPr lang="ru-RU" sz="2000">
              <a:solidFill>
                <a:schemeClr val="accent2"/>
              </a:solidFill>
            </a:endParaRPr>
          </a:p>
          <a:p>
            <a:pPr algn="ctr"/>
            <a:r>
              <a:rPr lang="ru-RU" sz="2000">
                <a:solidFill>
                  <a:schemeClr val="accent2"/>
                </a:solidFill>
              </a:rPr>
              <a:t>Однако дизайнер, при необходимости, </a:t>
            </a:r>
          </a:p>
          <a:p>
            <a:pPr algn="ctr"/>
            <a:r>
              <a:rPr lang="ru-RU" sz="2000">
                <a:solidFill>
                  <a:schemeClr val="accent2"/>
                </a:solidFill>
              </a:rPr>
              <a:t>может их декорировать, </a:t>
            </a:r>
          </a:p>
          <a:p>
            <a:pPr algn="ctr"/>
            <a:r>
              <a:rPr lang="ru-RU" sz="2000">
                <a:solidFill>
                  <a:schemeClr val="accent2"/>
                </a:solidFill>
              </a:rPr>
              <a:t>не нарушая пропорций, сделать оттененными, </a:t>
            </a:r>
          </a:p>
          <a:p>
            <a:pPr algn="ctr"/>
            <a:r>
              <a:rPr lang="ru-RU" sz="2000">
                <a:solidFill>
                  <a:schemeClr val="accent2"/>
                </a:solidFill>
              </a:rPr>
              <a:t>объемными или контурными.</a:t>
            </a:r>
            <a:br>
              <a:rPr lang="ru-RU" sz="2000">
                <a:solidFill>
                  <a:schemeClr val="accent2"/>
                </a:solidFill>
              </a:rPr>
            </a:br>
            <a:endParaRPr lang="ru-RU" sz="20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egip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981075"/>
            <a:ext cx="8208962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7"/>
          <p:cNvSpPr>
            <a:spLocks noChangeArrowheads="1"/>
          </p:cNvSpPr>
          <p:nvPr/>
        </p:nvSpPr>
        <p:spPr bwMode="auto">
          <a:xfrm>
            <a:off x="755650" y="3213100"/>
            <a:ext cx="7942263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b="1">
                <a:solidFill>
                  <a:srgbClr val="990000"/>
                </a:solidFill>
                <a:latin typeface="Verdana" pitchFamily="34" charset="0"/>
              </a:rPr>
              <a:t>Шрифты малоконтрастные, типа брусковых и египетских </a:t>
            </a:r>
          </a:p>
          <a:p>
            <a:pPr algn="ctr"/>
            <a:r>
              <a:rPr lang="ru-RU" b="1">
                <a:solidFill>
                  <a:srgbClr val="990000"/>
                </a:solidFill>
                <a:latin typeface="Verdana" pitchFamily="34" charset="0"/>
              </a:rPr>
              <a:t>с толстыми прямоугольными засечками </a:t>
            </a:r>
          </a:p>
          <a:p>
            <a:pPr algn="ctr"/>
            <a:r>
              <a:rPr lang="ru-RU" b="1">
                <a:solidFill>
                  <a:srgbClr val="990000"/>
                </a:solidFill>
                <a:latin typeface="Verdana" pitchFamily="34" charset="0"/>
              </a:rPr>
              <a:t>и итальянские </a:t>
            </a:r>
          </a:p>
          <a:p>
            <a:pPr algn="ctr"/>
            <a:r>
              <a:rPr lang="ru-RU" b="1">
                <a:solidFill>
                  <a:srgbClr val="990000"/>
                </a:solidFill>
                <a:latin typeface="Verdana" pitchFamily="34" charset="0"/>
              </a:rPr>
              <a:t>с очень широкими горизонтальными засечками. </a:t>
            </a:r>
          </a:p>
          <a:p>
            <a:pPr algn="ctr"/>
            <a:endParaRPr lang="ru-RU" b="1">
              <a:solidFill>
                <a:srgbClr val="990000"/>
              </a:solidFill>
              <a:latin typeface="Verdana" pitchFamily="34" charset="0"/>
            </a:endParaRPr>
          </a:p>
          <a:p>
            <a:pPr algn="ctr"/>
            <a:r>
              <a:rPr lang="ru-RU" b="1">
                <a:solidFill>
                  <a:srgbClr val="990000"/>
                </a:solidFill>
                <a:latin typeface="Verdana" pitchFamily="34" charset="0"/>
              </a:rPr>
              <a:t>Они несколько тяжеловесны и громоздки, </a:t>
            </a:r>
          </a:p>
          <a:p>
            <a:pPr algn="ctr"/>
            <a:r>
              <a:rPr lang="ru-RU" b="1">
                <a:solidFill>
                  <a:srgbClr val="990000"/>
                </a:solidFill>
                <a:latin typeface="Verdana" pitchFamily="34" charset="0"/>
              </a:rPr>
              <a:t>использовать их как текстовые не следует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435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213766" y="5043413"/>
            <a:ext cx="371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Зависимость пробелов между буквами от их рисунка</a:t>
            </a:r>
          </a:p>
          <a:p>
            <a:pPr algn="ctr"/>
            <a:r>
              <a:rPr lang="ru-RU" sz="2400" dirty="0" smtClean="0"/>
              <a:t> </a:t>
            </a:r>
            <a:r>
              <a:rPr lang="ru-RU" dirty="0" smtClean="0"/>
              <a:t>(по </a:t>
            </a:r>
            <a:r>
              <a:rPr lang="ru-RU" dirty="0" err="1" smtClean="0"/>
              <a:t>С.Б.Теленгатеру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582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cnel\КР лекции\Шрифты, плакаты\ш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9867" cy="666462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86380" y="5429264"/>
            <a:ext cx="38576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Египетский (брусковый, рубленный) шрифт  </a:t>
            </a:r>
          </a:p>
          <a:p>
            <a:pPr algn="ctr"/>
            <a:r>
              <a:rPr lang="ru-RU" sz="2000" dirty="0" smtClean="0"/>
              <a:t>Середина 19 века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gro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333375"/>
            <a:ext cx="730885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900113" y="1700213"/>
            <a:ext cx="7704137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800" b="1">
                <a:solidFill>
                  <a:srgbClr val="CC3300"/>
                </a:solidFill>
                <a:latin typeface="BankGothic Md BT" pitchFamily="34" charset="0"/>
              </a:rPr>
              <a:t>Гротесковый</a:t>
            </a:r>
          </a:p>
        </p:txBody>
      </p:sp>
      <p:sp>
        <p:nvSpPr>
          <p:cNvPr id="10244" name="Rectangle 7"/>
          <p:cNvSpPr>
            <a:spLocks noChangeArrowheads="1"/>
          </p:cNvSpPr>
          <p:nvPr/>
        </p:nvSpPr>
        <p:spPr bwMode="auto">
          <a:xfrm>
            <a:off x="971550" y="3357563"/>
            <a:ext cx="745172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b="1">
                <a:solidFill>
                  <a:schemeClr val="accent2"/>
                </a:solidFill>
              </a:rPr>
              <a:t>Шрифты рубленые (гротесковые) без засечек, неконтрастные. </a:t>
            </a:r>
          </a:p>
          <a:p>
            <a:pPr algn="ctr"/>
            <a:r>
              <a:rPr lang="ru-RU" b="1">
                <a:solidFill>
                  <a:schemeClr val="accent2"/>
                </a:solidFill>
              </a:rPr>
              <a:t>Могут найти широкое применение в плакатах, рекламе, </a:t>
            </a:r>
          </a:p>
          <a:p>
            <a:pPr algn="ctr"/>
            <a:r>
              <a:rPr lang="ru-RU" b="1">
                <a:solidFill>
                  <a:schemeClr val="accent2"/>
                </a:solidFill>
              </a:rPr>
              <a:t>при написании лозунгов, призывов. </a:t>
            </a:r>
          </a:p>
          <a:p>
            <a:pPr algn="ctr"/>
            <a:endParaRPr lang="ru-RU" b="1">
              <a:solidFill>
                <a:schemeClr val="accent2"/>
              </a:solidFill>
            </a:endParaRPr>
          </a:p>
          <a:p>
            <a:pPr algn="ctr"/>
            <a:r>
              <a:rPr lang="ru-RU" b="1">
                <a:solidFill>
                  <a:schemeClr val="accent2"/>
                </a:solidFill>
              </a:rPr>
              <a:t>Эти шрифты хорошо читаются на расстоянии. </a:t>
            </a:r>
          </a:p>
          <a:p>
            <a:pPr algn="ctr"/>
            <a:endParaRPr lang="ru-RU" b="1">
              <a:solidFill>
                <a:schemeClr val="accent2"/>
              </a:solidFill>
            </a:endParaRPr>
          </a:p>
          <a:p>
            <a:pPr algn="ctr"/>
            <a:r>
              <a:rPr lang="ru-RU" b="1">
                <a:solidFill>
                  <a:schemeClr val="accent2"/>
                </a:solidFill>
              </a:rPr>
              <a:t>Они также могут быть декоративными, </a:t>
            </a:r>
          </a:p>
          <a:p>
            <a:pPr algn="ctr"/>
            <a:r>
              <a:rPr lang="ru-RU" b="1">
                <a:solidFill>
                  <a:schemeClr val="accent2"/>
                </a:solidFill>
              </a:rPr>
              <a:t>если их выполнить в цвете, контуром или оттененными.</a:t>
            </a:r>
            <a:br>
              <a:rPr lang="ru-RU" b="1">
                <a:solidFill>
                  <a:schemeClr val="accent2"/>
                </a:solidFill>
              </a:rPr>
            </a:br>
            <a:r>
              <a:rPr lang="ru-RU" b="1">
                <a:solidFill>
                  <a:schemeClr val="accent2"/>
                </a:solidFill>
              </a:rPr>
              <a:t/>
            </a:r>
            <a:br>
              <a:rPr lang="ru-RU" b="1">
                <a:solidFill>
                  <a:schemeClr val="accent2"/>
                </a:solidFill>
              </a:rPr>
            </a:br>
            <a:endParaRPr lang="ru-RU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cnel\КР лекции\Шрифты, плакаты\ш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1739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0628" y="6004868"/>
            <a:ext cx="4036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C00000"/>
                </a:solidFill>
              </a:rPr>
              <a:t>Шрифт гротеск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Русский шрифт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cnel\КР лекции\Шрифты, плакаты\шриф\шрифты1\древнерусский 3 вяз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4498975" cy="67119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72066" y="5929330"/>
            <a:ext cx="385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Древнерусская вязь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cnel\КР лекции\Шрифты, плакаты\ш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4506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286480" y="4857760"/>
            <a:ext cx="2857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Древнеславянская кириллица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/>
              <a:t>-</a:t>
            </a:r>
            <a:r>
              <a:rPr lang="ru-RU" sz="2000" dirty="0" smtClean="0"/>
              <a:t> шрифт устав из «Остромирова Евангелия», 1056г.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cnel\КР лекции\Шрифты, плакаты\ш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75597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29256" y="4714884"/>
            <a:ext cx="3500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Полуустав</a:t>
            </a:r>
            <a:r>
              <a:rPr lang="ru-RU" sz="2400" dirty="0" smtClean="0">
                <a:solidFill>
                  <a:srgbClr val="C00000"/>
                </a:solidFill>
              </a:rPr>
              <a:t> –</a:t>
            </a:r>
            <a:endParaRPr lang="en-US" sz="2400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 шрифт  русских первопечатных книг</a:t>
            </a:r>
          </a:p>
          <a:p>
            <a:pPr algn="ctr"/>
            <a:r>
              <a:rPr lang="ru-RU" sz="2400" dirty="0" smtClean="0"/>
              <a:t>1564г.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cnel\КР лекции\Шрифты, плакаты\ш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6357950" cy="645060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72198" y="5500702"/>
            <a:ext cx="3071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Древнерусская скоропись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dirty="0" smtClean="0"/>
              <a:t>17век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cnel\КР лекции\Шрифты, плакаты\ш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514635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86380" y="5500702"/>
            <a:ext cx="3857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Русский гражданский шрифт</a:t>
            </a:r>
          </a:p>
          <a:p>
            <a:pPr algn="ctr"/>
            <a:r>
              <a:rPr lang="ru-RU" sz="2400" dirty="0" smtClean="0"/>
              <a:t>1710г.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4188" y="188913"/>
            <a:ext cx="4660900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cm1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4195762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cnel\КР лекции\Шрифты, плакаты\ш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225476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286512" y="500042"/>
            <a:ext cx="2857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Египет</a:t>
            </a:r>
            <a:r>
              <a:rPr lang="ru-RU" sz="2000" dirty="0" smtClean="0"/>
              <a:t>. Храм Амона в Корнаке. Период Нового царства 1500-1100гг до н.э.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900113" y="3429000"/>
            <a:ext cx="7489825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990000"/>
                </a:solidFill>
              </a:rPr>
              <a:t>Контурные, оттененные и объемные </a:t>
            </a:r>
          </a:p>
          <a:p>
            <a:pPr algn="ctr"/>
            <a:r>
              <a:rPr lang="ru-RU" b="1">
                <a:solidFill>
                  <a:srgbClr val="990000"/>
                </a:solidFill>
              </a:rPr>
              <a:t>декоративные шрифты разных групп, </a:t>
            </a:r>
          </a:p>
          <a:p>
            <a:pPr algn="ctr"/>
            <a:r>
              <a:rPr lang="ru-RU" b="1">
                <a:solidFill>
                  <a:srgbClr val="990000"/>
                </a:solidFill>
              </a:rPr>
              <a:t>объединенные по сходству </a:t>
            </a:r>
          </a:p>
          <a:p>
            <a:pPr algn="ctr"/>
            <a:r>
              <a:rPr lang="ru-RU" b="1">
                <a:solidFill>
                  <a:srgbClr val="990000"/>
                </a:solidFill>
              </a:rPr>
              <a:t>декоративного решения букв. </a:t>
            </a:r>
          </a:p>
          <a:p>
            <a:pPr algn="ctr"/>
            <a:endParaRPr lang="ru-RU" b="1">
              <a:solidFill>
                <a:srgbClr val="990000"/>
              </a:solidFill>
            </a:endParaRPr>
          </a:p>
          <a:p>
            <a:pPr algn="ctr"/>
            <a:r>
              <a:rPr lang="ru-RU" b="1">
                <a:solidFill>
                  <a:srgbClr val="990000"/>
                </a:solidFill>
              </a:rPr>
              <a:t>Контурность делает их легкими при различных размерах, </a:t>
            </a:r>
          </a:p>
          <a:p>
            <a:pPr algn="ctr"/>
            <a:r>
              <a:rPr lang="ru-RU" b="1">
                <a:solidFill>
                  <a:srgbClr val="990000"/>
                </a:solidFill>
              </a:rPr>
              <a:t>и надпись, выполненная таким шрифтом, </a:t>
            </a:r>
          </a:p>
          <a:p>
            <a:pPr algn="ctr"/>
            <a:r>
              <a:rPr lang="ru-RU" b="1">
                <a:solidFill>
                  <a:srgbClr val="990000"/>
                </a:solidFill>
              </a:rPr>
              <a:t>может хорошо сочетаться с наборным текстом и украшать его. </a:t>
            </a:r>
          </a:p>
          <a:p>
            <a:pPr algn="ctr"/>
            <a:endParaRPr lang="ru-RU" b="1">
              <a:solidFill>
                <a:srgbClr val="990000"/>
              </a:solidFill>
            </a:endParaRPr>
          </a:p>
          <a:p>
            <a:pPr algn="ctr"/>
            <a:r>
              <a:rPr lang="ru-RU" b="1">
                <a:solidFill>
                  <a:srgbClr val="990000"/>
                </a:solidFill>
              </a:rPr>
              <a:t>Также им можно найти применение </a:t>
            </a:r>
          </a:p>
          <a:p>
            <a:pPr algn="ctr"/>
            <a:r>
              <a:rPr lang="ru-RU" b="1">
                <a:solidFill>
                  <a:srgbClr val="990000"/>
                </a:solidFill>
              </a:rPr>
              <a:t>в рекламе, афишах, плакатах.</a:t>
            </a:r>
            <a:br>
              <a:rPr lang="ru-RU" b="1">
                <a:solidFill>
                  <a:srgbClr val="990000"/>
                </a:solidFill>
              </a:rPr>
            </a:br>
            <a:r>
              <a:rPr lang="ru-RU" b="1">
                <a:solidFill>
                  <a:srgbClr val="990000"/>
                </a:solidFill>
              </a:rPr>
              <a:t/>
            </a:r>
            <a:br>
              <a:rPr lang="ru-RU" b="1">
                <a:solidFill>
                  <a:srgbClr val="990000"/>
                </a:solidFill>
              </a:rPr>
            </a:br>
            <a:endParaRPr lang="ru-RU" b="1">
              <a:solidFill>
                <a:srgbClr val="990000"/>
              </a:solidFill>
            </a:endParaRPr>
          </a:p>
        </p:txBody>
      </p:sp>
      <p:pic>
        <p:nvPicPr>
          <p:cNvPr id="12291" name="Picture 5" descr="k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0"/>
            <a:ext cx="752475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7" descr="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981075"/>
            <a:ext cx="820896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8" descr="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2205038"/>
            <a:ext cx="82613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9" descr="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9975" y="1628775"/>
            <a:ext cx="48577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0" descr="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2988" y="2636838"/>
            <a:ext cx="6858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2293938" y="8270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3315" name="Picture 4" descr="http://www.agency-siam.ru/img/nac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1403350" y="476250"/>
            <a:ext cx="6165850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1000484" y="1897093"/>
            <a:ext cx="708905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ru-RU" b="1" dirty="0">
                <a:solidFill>
                  <a:srgbClr val="990000"/>
                </a:solidFill>
              </a:rPr>
              <a:t>Так называемые национальные шрифты: </a:t>
            </a:r>
            <a:endParaRPr lang="en-US" b="1" dirty="0">
              <a:solidFill>
                <a:srgbClr val="990000"/>
              </a:solidFill>
            </a:endParaRPr>
          </a:p>
          <a:p>
            <a:pPr algn="ctr">
              <a:tabLst>
                <a:tab pos="457200" algn="l"/>
              </a:tabLst>
            </a:pPr>
            <a:r>
              <a:rPr lang="ru-RU" b="1" dirty="0">
                <a:solidFill>
                  <a:srgbClr val="990000"/>
                </a:solidFill>
              </a:rPr>
              <a:t>старинный русский, украинский, грузинский, армянский, </a:t>
            </a:r>
            <a:endParaRPr lang="en-US" b="1" dirty="0">
              <a:solidFill>
                <a:srgbClr val="990000"/>
              </a:solidFill>
            </a:endParaRPr>
          </a:p>
          <a:p>
            <a:pPr algn="ctr">
              <a:tabLst>
                <a:tab pos="457200" algn="l"/>
              </a:tabLst>
            </a:pPr>
            <a:r>
              <a:rPr lang="ru-RU" b="1" dirty="0">
                <a:solidFill>
                  <a:srgbClr val="990000"/>
                </a:solidFill>
              </a:rPr>
              <a:t>индийский, арабский, китайский </a:t>
            </a:r>
            <a:endParaRPr lang="en-US" b="1" dirty="0">
              <a:solidFill>
                <a:srgbClr val="990000"/>
              </a:solidFill>
            </a:endParaRPr>
          </a:p>
          <a:p>
            <a:pPr algn="ctr">
              <a:tabLst>
                <a:tab pos="457200" algn="l"/>
              </a:tabLst>
            </a:pPr>
            <a:r>
              <a:rPr lang="ru-RU" b="1" dirty="0">
                <a:solidFill>
                  <a:srgbClr val="990000"/>
                </a:solidFill>
              </a:rPr>
              <a:t>(вернее, имитация этих шрифтов). </a:t>
            </a:r>
            <a:endParaRPr lang="en-US" b="1" dirty="0">
              <a:solidFill>
                <a:srgbClr val="990000"/>
              </a:solidFill>
            </a:endParaRPr>
          </a:p>
          <a:p>
            <a:pPr algn="ctr">
              <a:tabLst>
                <a:tab pos="457200" algn="l"/>
              </a:tabLst>
            </a:pPr>
            <a:endParaRPr lang="en-US" b="1" dirty="0">
              <a:solidFill>
                <a:srgbClr val="990000"/>
              </a:solidFill>
            </a:endParaRPr>
          </a:p>
          <a:p>
            <a:pPr algn="ctr">
              <a:tabLst>
                <a:tab pos="457200" algn="l"/>
              </a:tabLst>
            </a:pPr>
            <a:r>
              <a:rPr lang="ru-RU" b="1" dirty="0">
                <a:solidFill>
                  <a:srgbClr val="990000"/>
                </a:solidFill>
              </a:rPr>
              <a:t>Эти шрифты, конечно, лучше использовать для надписей </a:t>
            </a:r>
            <a:endParaRPr lang="en-US" b="1" dirty="0">
              <a:solidFill>
                <a:srgbClr val="990000"/>
              </a:solidFill>
            </a:endParaRPr>
          </a:p>
          <a:p>
            <a:pPr algn="ctr">
              <a:tabLst>
                <a:tab pos="457200" algn="l"/>
              </a:tabLst>
            </a:pPr>
            <a:r>
              <a:rPr lang="ru-RU" b="1" dirty="0">
                <a:solidFill>
                  <a:srgbClr val="990000"/>
                </a:solidFill>
              </a:rPr>
              <a:t>на ту или иную национальную тему. </a:t>
            </a:r>
            <a:endParaRPr lang="en-US" b="1" dirty="0">
              <a:solidFill>
                <a:srgbClr val="990000"/>
              </a:solidFill>
            </a:endParaRPr>
          </a:p>
          <a:p>
            <a:pPr algn="ctr">
              <a:tabLst>
                <a:tab pos="457200" algn="l"/>
              </a:tabLst>
            </a:pPr>
            <a:endParaRPr lang="en-US" b="1" dirty="0">
              <a:solidFill>
                <a:srgbClr val="990000"/>
              </a:solidFill>
            </a:endParaRPr>
          </a:p>
          <a:p>
            <a:pPr algn="ctr">
              <a:tabLst>
                <a:tab pos="457200" algn="l"/>
              </a:tabLst>
            </a:pPr>
            <a:r>
              <a:rPr lang="ru-RU" b="1" dirty="0">
                <a:solidFill>
                  <a:srgbClr val="990000"/>
                </a:solidFill>
              </a:rPr>
              <a:t>Например, для рекламы индийского фильма </a:t>
            </a:r>
            <a:endParaRPr lang="en-US" b="1" dirty="0">
              <a:solidFill>
                <a:srgbClr val="990000"/>
              </a:solidFill>
            </a:endParaRPr>
          </a:p>
          <a:p>
            <a:pPr algn="ctr">
              <a:tabLst>
                <a:tab pos="457200" algn="l"/>
              </a:tabLst>
            </a:pPr>
            <a:r>
              <a:rPr lang="ru-RU" b="1" dirty="0">
                <a:solidFill>
                  <a:srgbClr val="990000"/>
                </a:solidFill>
              </a:rPr>
              <a:t>правильным будет использование имитации </a:t>
            </a:r>
            <a:endParaRPr lang="en-US" b="1" dirty="0">
              <a:solidFill>
                <a:srgbClr val="990000"/>
              </a:solidFill>
            </a:endParaRPr>
          </a:p>
          <a:p>
            <a:pPr algn="ctr">
              <a:tabLst>
                <a:tab pos="457200" algn="l"/>
              </a:tabLst>
            </a:pPr>
            <a:r>
              <a:rPr lang="ru-RU" b="1" dirty="0">
                <a:solidFill>
                  <a:srgbClr val="990000"/>
                </a:solidFill>
              </a:rPr>
              <a:t>индийского национального шрифта.</a:t>
            </a:r>
            <a:endParaRPr lang="en-US" b="1" dirty="0">
              <a:solidFill>
                <a:srgbClr val="990000"/>
              </a:solidFill>
            </a:endParaRPr>
          </a:p>
          <a:p>
            <a:pPr algn="ctr">
              <a:tabLst>
                <a:tab pos="457200" algn="l"/>
              </a:tabLst>
            </a:pPr>
            <a:endParaRPr lang="en-US" b="1" dirty="0">
              <a:solidFill>
                <a:srgbClr val="990000"/>
              </a:solidFill>
            </a:endParaRPr>
          </a:p>
          <a:p>
            <a:pPr algn="ctr">
              <a:tabLst>
                <a:tab pos="457200" algn="l"/>
              </a:tabLst>
            </a:pPr>
            <a:r>
              <a:rPr lang="ru-RU" b="1" dirty="0">
                <a:solidFill>
                  <a:srgbClr val="990000"/>
                </a:solidFill>
              </a:rPr>
              <a:t> Готический </a:t>
            </a:r>
            <a:r>
              <a:rPr lang="ru-RU" b="1" dirty="0" smtClean="0">
                <a:solidFill>
                  <a:srgbClr val="990000"/>
                </a:solidFill>
              </a:rPr>
              <a:t>шрифт </a:t>
            </a:r>
            <a:r>
              <a:rPr lang="ru-RU" b="1" dirty="0">
                <a:solidFill>
                  <a:srgbClr val="990000"/>
                </a:solidFill>
              </a:rPr>
              <a:t>лучше использовать </a:t>
            </a:r>
            <a:endParaRPr lang="en-US" b="1" dirty="0">
              <a:solidFill>
                <a:srgbClr val="990000"/>
              </a:solidFill>
            </a:endParaRPr>
          </a:p>
          <a:p>
            <a:pPr algn="ctr">
              <a:tabLst>
                <a:tab pos="457200" algn="l"/>
              </a:tabLst>
            </a:pPr>
            <a:r>
              <a:rPr lang="ru-RU" b="1" dirty="0">
                <a:solidFill>
                  <a:srgbClr val="990000"/>
                </a:solidFill>
              </a:rPr>
              <a:t>как декоративный для написания текста об </a:t>
            </a:r>
            <a:r>
              <a:rPr lang="en-US" b="1" dirty="0" smtClean="0">
                <a:solidFill>
                  <a:srgbClr val="990000"/>
                </a:solidFill>
              </a:rPr>
              <a:t> </a:t>
            </a:r>
            <a:r>
              <a:rPr lang="ru-RU" b="1" dirty="0" smtClean="0">
                <a:solidFill>
                  <a:srgbClr val="990000"/>
                </a:solidFill>
              </a:rPr>
              <a:t>истории </a:t>
            </a:r>
            <a:r>
              <a:rPr lang="ru-RU" b="1" dirty="0">
                <a:solidFill>
                  <a:srgbClr val="990000"/>
                </a:solidFill>
              </a:rPr>
              <a:t>Германии и т.д.</a:t>
            </a:r>
            <a:br>
              <a:rPr lang="ru-RU" b="1" dirty="0">
                <a:solidFill>
                  <a:srgbClr val="990000"/>
                </a:solidFill>
              </a:rPr>
            </a:br>
            <a:r>
              <a:rPr lang="ru-RU" b="1" dirty="0">
                <a:solidFill>
                  <a:srgbClr val="990000"/>
                </a:solidFill>
              </a:rPr>
              <a:t/>
            </a:r>
            <a:br>
              <a:rPr lang="ru-RU" b="1" dirty="0">
                <a:solidFill>
                  <a:srgbClr val="990000"/>
                </a:solidFill>
              </a:rPr>
            </a:br>
            <a:endParaRPr lang="ru-RU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3149600" y="987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4339" name="Picture 4" descr="http://www.agency-siam.ru/img/decor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684213" y="476250"/>
            <a:ext cx="7777162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611188" y="1773238"/>
            <a:ext cx="76803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b="1">
                <a:solidFill>
                  <a:srgbClr val="990000"/>
                </a:solidFill>
              </a:rPr>
              <a:t>Декоративные, орнаментированные, </a:t>
            </a:r>
            <a:endParaRPr lang="en-US" b="1">
              <a:solidFill>
                <a:srgbClr val="990000"/>
              </a:solidFill>
            </a:endParaRPr>
          </a:p>
          <a:p>
            <a:pPr algn="ctr"/>
            <a:r>
              <a:rPr lang="ru-RU" b="1">
                <a:solidFill>
                  <a:srgbClr val="990000"/>
                </a:solidFill>
              </a:rPr>
              <a:t>старые и новые, </a:t>
            </a:r>
            <a:endParaRPr lang="en-US" b="1">
              <a:solidFill>
                <a:srgbClr val="990000"/>
              </a:solidFill>
            </a:endParaRPr>
          </a:p>
          <a:p>
            <a:pPr algn="ctr"/>
            <a:r>
              <a:rPr lang="ru-RU" b="1">
                <a:solidFill>
                  <a:srgbClr val="990000"/>
                </a:solidFill>
              </a:rPr>
              <a:t>на русской и латинской основе. </a:t>
            </a:r>
            <a:endParaRPr lang="en-US" b="1">
              <a:solidFill>
                <a:srgbClr val="990000"/>
              </a:solidFill>
            </a:endParaRPr>
          </a:p>
          <a:p>
            <a:pPr algn="ctr"/>
            <a:endParaRPr lang="en-US" b="1">
              <a:solidFill>
                <a:srgbClr val="990000"/>
              </a:solidFill>
            </a:endParaRPr>
          </a:p>
          <a:p>
            <a:pPr algn="ctr"/>
            <a:r>
              <a:rPr lang="ru-RU" b="1">
                <a:solidFill>
                  <a:srgbClr val="990000"/>
                </a:solidFill>
              </a:rPr>
              <a:t>Их можно широко использовать для создания дизайна этикеток, </a:t>
            </a:r>
            <a:endParaRPr lang="en-US" b="1">
              <a:solidFill>
                <a:srgbClr val="990000"/>
              </a:solidFill>
            </a:endParaRPr>
          </a:p>
          <a:p>
            <a:pPr algn="ctr"/>
            <a:r>
              <a:rPr lang="ru-RU" b="1">
                <a:solidFill>
                  <a:srgbClr val="990000"/>
                </a:solidFill>
              </a:rPr>
              <a:t>художественной литературы и проч. </a:t>
            </a:r>
          </a:p>
        </p:txBody>
      </p:sp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4397375" y="4064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4342" name="Picture 7" descr="http://www.agency-siam.ru/img/inicial.gif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2051050" y="4365625"/>
            <a:ext cx="439420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1619250" y="5373688"/>
            <a:ext cx="5414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b="1">
                <a:solidFill>
                  <a:srgbClr val="990000"/>
                </a:solidFill>
              </a:rPr>
              <a:t>Шрифты для художественного оформления </a:t>
            </a:r>
            <a:r>
              <a:rPr lang="en-US" b="1">
                <a:solidFill>
                  <a:srgbClr val="990000"/>
                </a:solidFill>
              </a:rPr>
              <a:t>-</a:t>
            </a:r>
          </a:p>
          <a:p>
            <a:pPr algn="ctr"/>
            <a:r>
              <a:rPr lang="ru-RU" b="1">
                <a:solidFill>
                  <a:srgbClr val="990000"/>
                </a:solidFill>
              </a:rPr>
              <a:t>- рукописные и печатные инициалы.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755650" y="4149725"/>
            <a:ext cx="798353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Рукописные, каллиграфические и свободно написанные кистью, </a:t>
            </a:r>
          </a:p>
          <a:p>
            <a:pPr algn="ctr"/>
            <a:r>
              <a:rPr lang="ru-RU" b="1" dirty="0">
                <a:solidFill>
                  <a:schemeClr val="accent2"/>
                </a:solidFill>
              </a:rPr>
              <a:t>а также шрифты, имеющие сходство с рукописными. </a:t>
            </a:r>
          </a:p>
          <a:p>
            <a:pPr algn="ctr"/>
            <a:r>
              <a:rPr lang="ru-RU" b="1" dirty="0">
                <a:solidFill>
                  <a:schemeClr val="accent2"/>
                </a:solidFill>
              </a:rPr>
              <a:t>Декоративно выглядит надпись на почетной грамоте или дипломе, </a:t>
            </a:r>
          </a:p>
          <a:p>
            <a:pPr algn="ctr"/>
            <a:r>
              <a:rPr lang="ru-RU" b="1" dirty="0">
                <a:solidFill>
                  <a:schemeClr val="accent2"/>
                </a:solidFill>
              </a:rPr>
              <a:t>на пригласительном билете или визитной карточке, </a:t>
            </a:r>
          </a:p>
          <a:p>
            <a:pPr algn="ctr"/>
            <a:r>
              <a:rPr lang="ru-RU" b="1" dirty="0">
                <a:solidFill>
                  <a:schemeClr val="accent2"/>
                </a:solidFill>
              </a:rPr>
              <a:t>текст поздравительного адреса, </a:t>
            </a:r>
          </a:p>
          <a:p>
            <a:pPr algn="ctr"/>
            <a:r>
              <a:rPr lang="ru-RU" b="1" dirty="0">
                <a:solidFill>
                  <a:schemeClr val="accent2"/>
                </a:solidFill>
              </a:rPr>
              <a:t>выполненный каллиграфическим шрифтом. </a:t>
            </a:r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684213" y="1484313"/>
            <a:ext cx="7704137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800" dirty="0">
                <a:solidFill>
                  <a:srgbClr val="CC3300"/>
                </a:solidFill>
                <a:latin typeface="Monotype Corsiva" pitchFamily="66" charset="0"/>
              </a:rPr>
              <a:t>Рукописный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019" y="260648"/>
            <a:ext cx="716280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cnel\КР лекции\Шрифты, плакаты\шриф\шрифты1\комп. 8 Банников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4646"/>
            <a:ext cx="3286116" cy="683335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72066" y="6215082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Худ. В.Банникова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D:\cnel\КР лекции\Шрифты, плакаты\шриф\шрифты1\комп.17 Телингате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42852"/>
            <a:ext cx="4899267" cy="67151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0628" y="4929198"/>
            <a:ext cx="414337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Акцидентный наборный шрифт. </a:t>
            </a:r>
          </a:p>
          <a:p>
            <a:pPr algn="ctr"/>
            <a:r>
              <a:rPr lang="ru-RU" sz="2000" dirty="0" smtClean="0"/>
              <a:t>Худ. </a:t>
            </a:r>
            <a:r>
              <a:rPr lang="ru-RU" sz="2000" dirty="0" err="1" smtClean="0"/>
              <a:t>С.Б.Телингатер</a:t>
            </a:r>
            <a:r>
              <a:rPr lang="ru-RU" sz="2000" dirty="0" smtClean="0"/>
              <a:t>. 1960г.</a:t>
            </a:r>
          </a:p>
          <a:p>
            <a:pPr algn="ctr"/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:\cnel\КР лекции\Шрифты, плакаты\шриф\шрифты1\комп. 4 Телингат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4813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86380" y="5786454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Худ. </a:t>
            </a:r>
            <a:r>
              <a:rPr lang="ru-RU" dirty="0" err="1" smtClean="0"/>
              <a:t>С.Б.Телингатер</a:t>
            </a:r>
            <a:r>
              <a:rPr lang="ru-RU" dirty="0" smtClean="0"/>
              <a:t>. 1960г.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:\cnel\КР лекции\Шрифты, плакаты\шриф\шрифты1\комп. 16 Телингате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62529" cy="687546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143636" y="5572140"/>
            <a:ext cx="2357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Худ. </a:t>
            </a:r>
            <a:r>
              <a:rPr lang="ru-RU" sz="2000" dirty="0" err="1" smtClean="0"/>
              <a:t>С.Б.Телингатер</a:t>
            </a:r>
            <a:r>
              <a:rPr lang="ru-RU" sz="2000" dirty="0" smtClean="0"/>
              <a:t>.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:\cnel\КР лекции\Шрифты, плакаты\шриф\шрифты1\комп. 9 Жуко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0"/>
            <a:ext cx="652977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rd1_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9713"/>
            <a:ext cx="9144000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sites.google.com/site/bussinessmouse/800px-Petersdom_von_Engelsburg_geseh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://sites.google.com/site/bussinessmouse/800px-Petersdom_von_Engelsburg_geseh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://sites.google.com/site/bussinessmouse/800px-Petersdom_von_Engelsburg_geseh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://sites.google.com/site/bussinessmouse/800px-Petersdom_von_Engelsburg_geseh.jpg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3" name="Picture 9" descr="C:\Documents and Settings\lenaPK\Мои документы\Downloads\800px-Petersdom_von_Engelsburg_gese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123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Documents and Settings\lenaPK\Мои документы\Downloads\bazilika-svyatogo-pet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25144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500" y="5926424"/>
            <a:ext cx="6236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Собор св. Петра в Риме  (1506-1626)</a:t>
            </a:r>
            <a:r>
              <a:rPr lang="ru-RU" dirty="0"/>
              <a:t> . Арх. </a:t>
            </a:r>
            <a:r>
              <a:rPr lang="ru-RU" dirty="0" err="1"/>
              <a:t>Браманте</a:t>
            </a:r>
            <a:r>
              <a:rPr lang="ru-RU" dirty="0"/>
              <a:t>, Рафаэль, Карло Манерно, Микеланджело, Бернини </a:t>
            </a:r>
            <a:endParaRPr lang="ru-RU" dirty="0" smtClean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991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:\cnel\КР лекции\Шрифты, плакаты\шриф\шрифты1\комп. 14 Троянк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0"/>
            <a:ext cx="397674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:\cnel\КР лекции\Шрифты, плакаты\шриф\шрифты1\композиция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09569"/>
            <a:ext cx="4883159" cy="67484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k-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4184650"/>
            <a:ext cx="3779837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razn_kism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518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ris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260350"/>
            <a:ext cx="28575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363788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Simple4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9363"/>
            <a:ext cx="2046288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schrift_comp_2thum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0"/>
            <a:ext cx="4500562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http://www.dizel.kiev.ua/info/img/ris1.gif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3814763" y="3467100"/>
            <a:ext cx="5329237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cnel\КР лекции\Шрифты, плакаты\шриф\шрифты1\композиция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103"/>
            <a:ext cx="5143504" cy="68348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:\cnel\КР лекции\Шрифты, плакаты\шриф\шрифты1\композиция 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00108"/>
            <a:ext cx="7590113" cy="5000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D:\cnel\КР лекции\Шрифты, плакаты\шриф\шрифты1\композиция 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33927"/>
            <a:ext cx="5097473" cy="67240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b_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13787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323850" y="0"/>
            <a:ext cx="856932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>
                <a:solidFill>
                  <a:srgbClr val="990000"/>
                </a:solidFill>
                <a:latin typeface="Swis721 BlkEx BT" pitchFamily="34" charset="0"/>
              </a:rPr>
              <a:t>Шрифтовой</a:t>
            </a:r>
            <a:r>
              <a:rPr lang="en-US" sz="7200">
                <a:solidFill>
                  <a:srgbClr val="990000"/>
                </a:solidFill>
                <a:latin typeface="Swis721 BlkEx BT" pitchFamily="34" charset="0"/>
              </a:rPr>
              <a:t> </a:t>
            </a:r>
            <a:r>
              <a:rPr lang="ru-RU" sz="7200">
                <a:solidFill>
                  <a:srgbClr val="990000"/>
                </a:solidFill>
                <a:latin typeface="Swis721 BlkEx BT" pitchFamily="34" charset="0"/>
              </a:rPr>
              <a:t>плакат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468313" y="1989138"/>
            <a:ext cx="37449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>
                <a:latin typeface="Minion Pro Cond" pitchFamily="18" charset="0"/>
              </a:rPr>
              <a:t>Читаемость</a:t>
            </a:r>
            <a:endParaRPr lang="ru-RU" sz="4000">
              <a:latin typeface="Minion Pro Cond" pitchFamily="18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787900" y="2060575"/>
            <a:ext cx="35861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000"/>
              <a:t>стиль шрифта, </a:t>
            </a:r>
            <a:endParaRPr lang="en-US" sz="2000"/>
          </a:p>
          <a:p>
            <a:r>
              <a:rPr lang="ru-RU" sz="2000"/>
              <a:t>толщина и размер букв, </a:t>
            </a:r>
            <a:endParaRPr lang="en-US" sz="2000"/>
          </a:p>
          <a:p>
            <a:r>
              <a:rPr lang="ru-RU" sz="2000"/>
              <a:t>длина строки, </a:t>
            </a:r>
            <a:endParaRPr lang="en-US" sz="2000"/>
          </a:p>
          <a:p>
            <a:r>
              <a:rPr lang="ru-RU" sz="2000"/>
              <a:t>расстояние между словами, </a:t>
            </a:r>
            <a:endParaRPr lang="en-US" sz="2000"/>
          </a:p>
          <a:p>
            <a:r>
              <a:rPr lang="ru-RU" sz="2000"/>
              <a:t>между строчками, </a:t>
            </a:r>
            <a:endParaRPr lang="en-US" sz="2000"/>
          </a:p>
          <a:p>
            <a:r>
              <a:rPr lang="ru-RU" sz="2000"/>
              <a:t>между абзацами. </a:t>
            </a:r>
          </a:p>
        </p:txBody>
      </p:sp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428625" y="3714750"/>
            <a:ext cx="38560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>
                <a:latin typeface="Minion Pro Cond" pitchFamily="18" charset="0"/>
              </a:rPr>
              <a:t>Уместность</a:t>
            </a:r>
            <a:endParaRPr lang="ru-RU" sz="4000">
              <a:latin typeface="Minion Pro Cond" pitchFamily="18" charset="0"/>
            </a:endParaRPr>
          </a:p>
        </p:txBody>
      </p:sp>
      <p:sp>
        <p:nvSpPr>
          <p:cNvPr id="32774" name="Rectangle 8"/>
          <p:cNvSpPr>
            <a:spLocks noChangeArrowheads="1"/>
          </p:cNvSpPr>
          <p:nvPr/>
        </p:nvSpPr>
        <p:spPr bwMode="auto">
          <a:xfrm>
            <a:off x="428625" y="4357688"/>
            <a:ext cx="4287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>
                <a:latin typeface="Minion Pro Cond" pitchFamily="18" charset="0"/>
              </a:rPr>
              <a:t>Гармоничность</a:t>
            </a:r>
            <a:endParaRPr lang="ru-RU" sz="4000">
              <a:latin typeface="Minion Pro Cond" pitchFamily="18" charset="0"/>
            </a:endParaRPr>
          </a:p>
        </p:txBody>
      </p:sp>
      <p:sp>
        <p:nvSpPr>
          <p:cNvPr id="32775" name="Rectangle 9"/>
          <p:cNvSpPr>
            <a:spLocks noChangeArrowheads="1"/>
          </p:cNvSpPr>
          <p:nvPr/>
        </p:nvSpPr>
        <p:spPr bwMode="auto">
          <a:xfrm>
            <a:off x="500063" y="5000625"/>
            <a:ext cx="27749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>
                <a:latin typeface="Minion Pro Cond" pitchFamily="18" charset="0"/>
              </a:rPr>
              <a:t>Акцент</a:t>
            </a:r>
            <a:endParaRPr lang="ru-RU" sz="4000">
              <a:latin typeface="Minion Pro Cond" pitchFamily="18" charset="0"/>
            </a:endParaRPr>
          </a:p>
        </p:txBody>
      </p:sp>
      <p:sp>
        <p:nvSpPr>
          <p:cNvPr id="32776" name="Rectangle 11"/>
          <p:cNvSpPr>
            <a:spLocks noChangeArrowheads="1"/>
          </p:cNvSpPr>
          <p:nvPr/>
        </p:nvSpPr>
        <p:spPr bwMode="auto">
          <a:xfrm>
            <a:off x="971550" y="1143000"/>
            <a:ext cx="62436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solidFill>
                  <a:srgbClr val="990000"/>
                </a:solidFill>
                <a:latin typeface="Minion Pro Cond" pitchFamily="18" charset="0"/>
              </a:rPr>
              <a:t>Подбор шрифта:</a:t>
            </a:r>
            <a:endParaRPr lang="ru-RU" sz="4000">
              <a:solidFill>
                <a:srgbClr val="990000"/>
              </a:solidFill>
              <a:latin typeface="Minion Pro Cond" pitchFamily="18" charset="0"/>
            </a:endParaRPr>
          </a:p>
        </p:txBody>
      </p:sp>
      <p:sp>
        <p:nvSpPr>
          <p:cNvPr id="32777" name="Rectangle 12"/>
          <p:cNvSpPr>
            <a:spLocks noChangeArrowheads="1"/>
          </p:cNvSpPr>
          <p:nvPr/>
        </p:nvSpPr>
        <p:spPr bwMode="auto">
          <a:xfrm>
            <a:off x="2916238" y="5072063"/>
            <a:ext cx="60055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4">
              <a:buSzPct val="100000"/>
              <a:buFont typeface="Symbol" pitchFamily="18" charset="2"/>
              <a:buNone/>
            </a:pPr>
            <a:r>
              <a:rPr lang="ru-RU" sz="2000"/>
              <a:t>Основную мысль, </a:t>
            </a:r>
          </a:p>
          <a:p>
            <a:pPr lvl="4">
              <a:buSzPct val="100000"/>
              <a:buFont typeface="Symbol" pitchFamily="18" charset="2"/>
              <a:buNone/>
            </a:pPr>
            <a:r>
              <a:rPr lang="ru-RU" sz="2000"/>
              <a:t>ключевое слово </a:t>
            </a:r>
          </a:p>
          <a:p>
            <a:pPr lvl="4">
              <a:buSzPct val="100000"/>
              <a:buFont typeface="Symbol" pitchFamily="18" charset="2"/>
              <a:buNone/>
            </a:pPr>
            <a:r>
              <a:rPr lang="ru-RU" sz="2000"/>
              <a:t>необходимо выделить </a:t>
            </a:r>
          </a:p>
          <a:p>
            <a:pPr lvl="4">
              <a:buSzPct val="100000"/>
              <a:buFont typeface="Symbol" pitchFamily="18" charset="2"/>
              <a:buNone/>
            </a:pPr>
            <a:r>
              <a:rPr lang="ru-RU" sz="2000"/>
              <a:t>максимально крупным шрифтом.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ChangeArrowheads="1"/>
          </p:cNvSpPr>
          <p:nvPr/>
        </p:nvSpPr>
        <p:spPr bwMode="auto">
          <a:xfrm>
            <a:off x="1292225" y="957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4819" name="Picture 4" descr="http://makethesite.narod.ru/img/For1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395288" y="765175"/>
            <a:ext cx="4464050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7"/>
          <p:cNvSpPr>
            <a:spLocks noChangeArrowheads="1"/>
          </p:cNvSpPr>
          <p:nvPr/>
        </p:nvSpPr>
        <p:spPr bwMode="auto">
          <a:xfrm>
            <a:off x="4732338" y="3352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4821" name="Picture 6" descr="http://makethesite.narod.ru/img/For2.gif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3708400" y="3781425"/>
            <a:ext cx="4464050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Rectangle 8"/>
          <p:cNvSpPr>
            <a:spLocks noChangeArrowheads="1"/>
          </p:cNvSpPr>
          <p:nvPr/>
        </p:nvSpPr>
        <p:spPr bwMode="auto">
          <a:xfrm>
            <a:off x="5148263" y="765175"/>
            <a:ext cx="375602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600">
                <a:solidFill>
                  <a:schemeClr val="bg2"/>
                </a:solidFill>
              </a:rPr>
              <a:t>Первая картинка представляет собой</a:t>
            </a:r>
          </a:p>
          <a:p>
            <a:r>
              <a:rPr lang="ru-RU" sz="1600">
                <a:solidFill>
                  <a:schemeClr val="bg2"/>
                </a:solidFill>
              </a:rPr>
              <a:t>пример двойного акцента </a:t>
            </a:r>
          </a:p>
          <a:p>
            <a:r>
              <a:rPr lang="ru-RU" sz="1600">
                <a:solidFill>
                  <a:schemeClr val="bg2"/>
                </a:solidFill>
              </a:rPr>
              <a:t>размером и цветом </a:t>
            </a:r>
          </a:p>
          <a:p>
            <a:r>
              <a:rPr lang="ru-RU" sz="1600">
                <a:solidFill>
                  <a:schemeClr val="bg2"/>
                </a:solidFill>
              </a:rPr>
              <a:t>(в данном случае ошибочного </a:t>
            </a:r>
          </a:p>
          <a:p>
            <a:pPr>
              <a:buFontTx/>
              <a:buChar char="-"/>
            </a:pPr>
            <a:r>
              <a:rPr lang="ru-RU" sz="1600">
                <a:solidFill>
                  <a:schemeClr val="bg2"/>
                </a:solidFill>
              </a:rPr>
              <a:t>заголовок  разваливается </a:t>
            </a:r>
          </a:p>
          <a:p>
            <a:pPr>
              <a:buFontTx/>
              <a:buChar char="-"/>
            </a:pPr>
            <a:r>
              <a:rPr lang="ru-RU" sz="1600">
                <a:solidFill>
                  <a:schemeClr val="bg2"/>
                </a:solidFill>
              </a:rPr>
              <a:t>на составные части, </a:t>
            </a:r>
          </a:p>
          <a:p>
            <a:pPr>
              <a:buFontTx/>
              <a:buChar char="-"/>
            </a:pPr>
            <a:r>
              <a:rPr lang="ru-RU" sz="1600">
                <a:solidFill>
                  <a:schemeClr val="bg2"/>
                </a:solidFill>
              </a:rPr>
              <a:t>которые трудно воспринимать </a:t>
            </a:r>
          </a:p>
          <a:p>
            <a:pPr>
              <a:buFontTx/>
              <a:buChar char="-"/>
            </a:pPr>
            <a:r>
              <a:rPr lang="ru-RU" sz="1600">
                <a:solidFill>
                  <a:schemeClr val="bg2"/>
                </a:solidFill>
              </a:rPr>
              <a:t>как одно целое. </a:t>
            </a:r>
          </a:p>
        </p:txBody>
      </p:sp>
      <p:sp>
        <p:nvSpPr>
          <p:cNvPr id="34823" name="Rectangle 9"/>
          <p:cNvSpPr>
            <a:spLocks noChangeArrowheads="1"/>
          </p:cNvSpPr>
          <p:nvPr/>
        </p:nvSpPr>
        <p:spPr bwMode="auto">
          <a:xfrm>
            <a:off x="539750" y="4797425"/>
            <a:ext cx="23288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>
                <a:solidFill>
                  <a:schemeClr val="bg2"/>
                </a:solidFill>
              </a:rPr>
              <a:t>Во второй картинке </a:t>
            </a:r>
          </a:p>
          <a:p>
            <a:r>
              <a:rPr lang="ru-RU">
                <a:solidFill>
                  <a:schemeClr val="bg2"/>
                </a:solidFill>
              </a:rPr>
              <a:t>более грамотное </a:t>
            </a:r>
          </a:p>
          <a:p>
            <a:r>
              <a:rPr lang="ru-RU">
                <a:solidFill>
                  <a:schemeClr val="bg2"/>
                </a:solidFill>
              </a:rPr>
              <a:t>применение </a:t>
            </a:r>
          </a:p>
          <a:p>
            <a:r>
              <a:rPr lang="ru-RU">
                <a:solidFill>
                  <a:schemeClr val="bg2"/>
                </a:solidFill>
              </a:rPr>
              <a:t>тех же приемов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28652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Рим. Арка Константина. 313-16гг</a:t>
            </a:r>
            <a:endParaRPr lang="ru-RU" dirty="0"/>
          </a:p>
        </p:txBody>
      </p:sp>
      <p:pic>
        <p:nvPicPr>
          <p:cNvPr id="3074" name="Picture 2" descr="http://www.boris-nuernberg-reisen.de/arka_konstant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39" y="20354"/>
            <a:ext cx="8255741" cy="619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21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is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0350"/>
            <a:ext cx="2735263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ris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188913"/>
            <a:ext cx="3030538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ris8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3573463"/>
            <a:ext cx="3157537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ChangeArrowheads="1"/>
          </p:cNvSpPr>
          <p:nvPr/>
        </p:nvSpPr>
        <p:spPr bwMode="auto">
          <a:xfrm>
            <a:off x="1566863" y="1552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5843" name="Picture 4" descr="http://makethesite.narod.ru/img/Cow_mad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539750" y="333375"/>
            <a:ext cx="7920038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ctangle 7"/>
          <p:cNvSpPr>
            <a:spLocks noChangeArrowheads="1"/>
          </p:cNvSpPr>
          <p:nvPr/>
        </p:nvSpPr>
        <p:spPr bwMode="auto">
          <a:xfrm>
            <a:off x="1001713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5845" name="Picture 6" descr="http://makethesite.narod.ru/img/Ab_c.gif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395288" y="3725863"/>
            <a:ext cx="7921625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or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0"/>
            <a:ext cx="4500562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7" descr="Алги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924175"/>
            <a:ext cx="4500562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9" descr="автолюкс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24175"/>
            <a:ext cx="4500563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10" descr="Stanle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500563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Кортек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6" descr="крокоди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7" descr="ЛИНИЯ-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97200"/>
            <a:ext cx="4500563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8" descr="МТС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997200"/>
            <a:ext cx="4572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Амурский-Торговый-До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5" descr="дальтелеко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6" descr="айсберг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97200"/>
            <a:ext cx="4500563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7" descr="Богатырь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997200"/>
            <a:ext cx="4572000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Престиж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164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5" descr="Подшипни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2781300"/>
            <a:ext cx="4211637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6" descr="Новый континен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0"/>
            <a:ext cx="4211637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7" descr="Любимый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852738"/>
            <a:ext cx="47164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металобаз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0"/>
            <a:ext cx="4500562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6" descr="Папирус+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7" descr="Микродже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97200"/>
            <a:ext cx="45720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9" descr="Спецавтохозяйств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2997200"/>
            <a:ext cx="4500562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Пром-Линия-мебел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5" descr="Реклама в Кмск бане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2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6" descr="Солнце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68638"/>
            <a:ext cx="4572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7" descr="соломо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3068638"/>
            <a:ext cx="4427537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Стил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5" descr="стром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2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6" descr="такси-Кари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24175"/>
            <a:ext cx="4572000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7" descr="ТОВАРЫ-ДЛ2Я-ДОМ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2997200"/>
            <a:ext cx="4500562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такси-Клакс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6" descr="Туриз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7" descr="форма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852738"/>
            <a:ext cx="4572000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8" descr="Холод-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852738"/>
            <a:ext cx="4572000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457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Рим. Пантеон. 120-24гг. н.э.</a:t>
            </a:r>
            <a:endParaRPr lang="ru-RU" sz="2000" dirty="0"/>
          </a:p>
        </p:txBody>
      </p:sp>
      <p:pic>
        <p:nvPicPr>
          <p:cNvPr id="5122" name="Picture 2" descr="http://svit.ukrinform.ua/Italy/img/p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4" y="63206"/>
            <a:ext cx="8100392" cy="607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65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экодо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5" descr="Экспресс-3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00563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6" descr="Электроавтомати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68638"/>
            <a:ext cx="4500563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8" descr="ЭНЕРГОТЕХ-НА-ПЕЧАТЬ-ПРИМЕРЫ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068638"/>
            <a:ext cx="4500562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Амур-Пос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052513"/>
            <a:ext cx="4572000" cy="28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6" descr="Амурторгтехни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30663"/>
            <a:ext cx="4500563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7" descr="Барс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71563"/>
            <a:ext cx="4500563" cy="28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8" descr="Бар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029075"/>
            <a:ext cx="45720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 descr="Ваш-Стил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076325"/>
            <a:ext cx="4500562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8" descr="Бада-Бу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86213"/>
            <a:ext cx="4572000" cy="28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9" descr="ВК-сервис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000500"/>
            <a:ext cx="4572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0" descr="Интертехник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054100"/>
            <a:ext cx="4427538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ГАММА-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5" descr="Гаран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997200"/>
            <a:ext cx="4572000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7" descr="ГравитонД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79738"/>
            <a:ext cx="4500563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9" descr="Кобр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0"/>
            <a:ext cx="4572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Домо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56100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5" descr="Изабел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2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6" descr="городское-такси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24175"/>
            <a:ext cx="43561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9" descr="Ювелирный-сало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2852738"/>
            <a:ext cx="4500562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2-фенсер-ОК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51500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5" descr="1С-Аму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3557588"/>
            <a:ext cx="5867400" cy="33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ChangeArrowheads="1"/>
          </p:cNvSpPr>
          <p:nvPr/>
        </p:nvSpPr>
        <p:spPr bwMode="auto">
          <a:xfrm>
            <a:off x="0" y="1916113"/>
            <a:ext cx="9144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2000" b="1">
                <a:solidFill>
                  <a:srgbClr val="990000"/>
                </a:solidFill>
                <a:latin typeface="Times New Roman" pitchFamily="18" charset="0"/>
              </a:rPr>
              <a:t>Логотип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logo_h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1773238"/>
            <a:ext cx="59055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6" descr="детская пл-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4941888"/>
            <a:ext cx="4679950" cy="17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7" descr="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4076700"/>
            <a:ext cx="2447925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8" descr="top-betono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4025" y="5445125"/>
            <a:ext cx="208915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Rectangle 10"/>
          <p:cNvSpPr>
            <a:spLocks noChangeArrowheads="1"/>
          </p:cNvSpPr>
          <p:nvPr/>
        </p:nvSpPr>
        <p:spPr bwMode="auto">
          <a:xfrm>
            <a:off x="1371600" y="2368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0423" name="Picture 11" descr="Логотип Конструкция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6769100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4" descr="значек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2565400"/>
            <a:ext cx="38512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ЭМБЛЕМА фот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17513"/>
            <a:ext cx="4176712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5" descr="rremb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84175"/>
            <a:ext cx="4392612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395288" y="4365625"/>
            <a:ext cx="6740525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>
                <a:solidFill>
                  <a:schemeClr val="accent2"/>
                </a:solidFill>
              </a:rPr>
              <a:t>ЭМБЛЕМА </a:t>
            </a:r>
          </a:p>
          <a:p>
            <a:r>
              <a:rPr lang="ru-RU" sz="2000">
                <a:solidFill>
                  <a:schemeClr val="accent2"/>
                </a:solidFill>
              </a:rPr>
              <a:t>МЕЖДУНАРОДНОГО</a:t>
            </a:r>
            <a:r>
              <a:rPr lang="ru-RU" sz="4400">
                <a:solidFill>
                  <a:schemeClr val="accent2"/>
                </a:solidFill>
              </a:rPr>
              <a:t> </a:t>
            </a:r>
            <a:r>
              <a:rPr lang="ru-RU" sz="2000">
                <a:solidFill>
                  <a:schemeClr val="accent2"/>
                </a:solidFill>
              </a:rPr>
              <a:t>МОЛОДЁЖНОГО ДВИЖЕНИЯ</a:t>
            </a:r>
          </a:p>
          <a:p>
            <a:r>
              <a:rPr lang="ru-RU" sz="4400">
                <a:solidFill>
                  <a:schemeClr val="accent2"/>
                </a:solidFill>
              </a:rPr>
              <a:t>«ЦАРСКИЕ ОХОТНИКИ»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8" descr="ad6a915f27e53cca8714c1aae1ca537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1916113"/>
            <a:ext cx="5076825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5" descr="80f364b20571f13b8c4f355bb7e4e2d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12750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6" descr="198a0e9f43e377c7a9a1f2963fce74c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57825"/>
            <a:ext cx="41402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7" descr="a5c41fde57637d244c31f76485b715f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708275"/>
            <a:ext cx="41275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9" descr="e88c02dfd544d349831bf5e9ac26cd8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0200" y="0"/>
            <a:ext cx="3168650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4" descr="64ee0eea234767ce1c8b077560bbdb9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53088" y="1052513"/>
            <a:ext cx="349091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2" name="Picture 10" descr="ad6a915f27e53cca8714c1aae1ca537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2852738"/>
            <a:ext cx="5076825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3" name="Text Box 12"/>
          <p:cNvSpPr txBox="1">
            <a:spLocks noChangeArrowheads="1"/>
          </p:cNvSpPr>
          <p:nvPr/>
        </p:nvSpPr>
        <p:spPr bwMode="auto">
          <a:xfrm>
            <a:off x="4211638" y="2997200"/>
            <a:ext cx="3194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latin typeface="Adobe Garamond Pro Bold" pitchFamily="18" charset="0"/>
              </a:rPr>
              <a:t>Фирменный стиль</a:t>
            </a:r>
          </a:p>
        </p:txBody>
      </p:sp>
      <p:sp>
        <p:nvSpPr>
          <p:cNvPr id="62474" name="Text Box 13"/>
          <p:cNvSpPr txBox="1">
            <a:spLocks noChangeArrowheads="1"/>
          </p:cNvSpPr>
          <p:nvPr/>
        </p:nvSpPr>
        <p:spPr bwMode="auto">
          <a:xfrm>
            <a:off x="4211638" y="3644900"/>
            <a:ext cx="11207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b="1">
                <a:latin typeface="Adobe Garamond Pro Bold" pitchFamily="18" charset="0"/>
              </a:rPr>
              <a:t>Визитки</a:t>
            </a:r>
          </a:p>
          <a:p>
            <a:pPr algn="ctr"/>
            <a:r>
              <a:rPr lang="ru-RU" sz="1600" b="1">
                <a:latin typeface="Adobe Garamond Pro Bold" pitchFamily="18" charset="0"/>
              </a:rPr>
              <a:t>Бланки</a:t>
            </a:r>
          </a:p>
          <a:p>
            <a:pPr algn="ctr"/>
            <a:r>
              <a:rPr lang="ru-RU" sz="1600" b="1">
                <a:latin typeface="Adobe Garamond Pro Bold" pitchFamily="18" charset="0"/>
              </a:rPr>
              <a:t>Конверты</a:t>
            </a:r>
          </a:p>
          <a:p>
            <a:pPr algn="ctr"/>
            <a:r>
              <a:rPr lang="ru-RU" sz="1600" b="1">
                <a:latin typeface="Adobe Garamond Pro Bold" pitchFamily="18" charset="0"/>
              </a:rPr>
              <a:t>Реклама</a:t>
            </a:r>
          </a:p>
          <a:p>
            <a:pPr algn="ctr"/>
            <a:endParaRPr lang="ru-RU" sz="1600" b="1">
              <a:latin typeface="Adobe Garamond Pro Bol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lenaPK\Мои документы\Downloads\1_327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781050"/>
            <a:ext cx="874395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827" y="645333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Вилла Ротонда близ </a:t>
            </a:r>
            <a:r>
              <a:rPr lang="ru-RU" dirty="0" err="1" smtClean="0"/>
              <a:t>Виченцы</a:t>
            </a:r>
            <a:r>
              <a:rPr lang="ru-RU" dirty="0" smtClean="0"/>
              <a:t>. Арх. </a:t>
            </a:r>
            <a:r>
              <a:rPr lang="ru-RU" dirty="0" err="1" smtClean="0"/>
              <a:t>Палладио</a:t>
            </a:r>
            <a:r>
              <a:rPr lang="ru-RU" dirty="0" smtClean="0"/>
              <a:t>. 1566г.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944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logofir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60350"/>
            <a:ext cx="7345362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Text Box 9"/>
          <p:cNvSpPr txBox="1">
            <a:spLocks noChangeArrowheads="1"/>
          </p:cNvSpPr>
          <p:nvPr/>
        </p:nvSpPr>
        <p:spPr bwMode="auto">
          <a:xfrm>
            <a:off x="1763713" y="5949950"/>
            <a:ext cx="67897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990000"/>
                </a:solidFill>
              </a:rPr>
              <a:t>ЛОГОТИП ГАЗЕТЫ или ЖУРНАЛА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log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60350"/>
            <a:ext cx="7561262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5"/>
          <p:cNvSpPr>
            <a:spLocks noChangeArrowheads="1"/>
          </p:cNvSpPr>
          <p:nvPr/>
        </p:nvSpPr>
        <p:spPr bwMode="auto">
          <a:xfrm>
            <a:off x="792163" y="5373688"/>
            <a:ext cx="79263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r>
              <a:rPr lang="ru-RU" b="1">
                <a:solidFill>
                  <a:schemeClr val="accent2"/>
                </a:solidFill>
              </a:rPr>
              <a:t>Знак основан на типографическом решении буквы «Т», </a:t>
            </a:r>
          </a:p>
          <a:p>
            <a:pPr algn="r"/>
            <a:r>
              <a:rPr lang="ru-RU" b="1">
                <a:solidFill>
                  <a:schemeClr val="accent2"/>
                </a:solidFill>
              </a:rPr>
              <a:t>которая лежит в основе куба организованном совокупностью трех </a:t>
            </a:r>
          </a:p>
          <a:p>
            <a:pPr algn="r"/>
            <a:r>
              <a:rPr lang="ru-RU" b="1">
                <a:solidFill>
                  <a:schemeClr val="accent2"/>
                </a:solidFill>
              </a:rPr>
              <a:t>разнонаправленных стрелок, </a:t>
            </a:r>
          </a:p>
          <a:p>
            <a:pPr algn="r"/>
            <a:r>
              <a:rPr lang="ru-RU" b="1">
                <a:solidFill>
                  <a:schemeClr val="accent2"/>
                </a:solidFill>
              </a:rPr>
              <a:t>что символизирует общность сообщества дизайнеров.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logo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981075"/>
            <a:ext cx="6588125" cy="462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ctangle 5"/>
          <p:cNvSpPr>
            <a:spLocks noChangeArrowheads="1"/>
          </p:cNvSpPr>
          <p:nvPr/>
        </p:nvSpPr>
        <p:spPr bwMode="auto">
          <a:xfrm>
            <a:off x="5076825" y="6237288"/>
            <a:ext cx="3913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b="1">
                <a:solidFill>
                  <a:schemeClr val="accent2"/>
                </a:solidFill>
              </a:rPr>
              <a:t>Стилистика SMS — «смайлики».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5"/>
          <p:cNvSpPr>
            <a:spLocks noChangeArrowheads="1"/>
          </p:cNvSpPr>
          <p:nvPr/>
        </p:nvSpPr>
        <p:spPr bwMode="auto">
          <a:xfrm>
            <a:off x="536575" y="2641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9635" name="Picture 4" descr="http://kak.ru/images/news/030702/logos/imgs/logo1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0" y="333375"/>
            <a:ext cx="91440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Rectangle 6"/>
          <p:cNvSpPr>
            <a:spLocks noChangeArrowheads="1"/>
          </p:cNvSpPr>
          <p:nvPr/>
        </p:nvSpPr>
        <p:spPr bwMode="auto">
          <a:xfrm>
            <a:off x="142875" y="4164013"/>
            <a:ext cx="853916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b="1">
                <a:solidFill>
                  <a:schemeClr val="bg2"/>
                </a:solidFill>
              </a:rPr>
              <a:t>Два варианта.</a:t>
            </a:r>
          </a:p>
          <a:p>
            <a:r>
              <a:rPr lang="ru-RU" b="1">
                <a:solidFill>
                  <a:schemeClr val="bg2"/>
                </a:solidFill>
              </a:rPr>
              <a:t>Второй  вариант более эмоционален и подвижен</a:t>
            </a:r>
          </a:p>
          <a:p>
            <a:r>
              <a:rPr lang="ru-RU" b="1">
                <a:solidFill>
                  <a:schemeClr val="bg2"/>
                </a:solidFill>
              </a:rPr>
              <a:t>персонаж находится в движении. Он изо всех сил старается дотянуться </a:t>
            </a:r>
          </a:p>
          <a:p>
            <a:r>
              <a:rPr lang="ru-RU" b="1">
                <a:solidFill>
                  <a:schemeClr val="bg2"/>
                </a:solidFill>
              </a:rPr>
              <a:t>до звезд, которые совсем рядом. На его груди так же сияет звездочка. </a:t>
            </a:r>
          </a:p>
          <a:p>
            <a:r>
              <a:rPr lang="ru-RU" b="1">
                <a:solidFill>
                  <a:schemeClr val="bg2"/>
                </a:solidFill>
              </a:rPr>
              <a:t>Звезды символизируют успех, мастерство, талант. </a:t>
            </a:r>
          </a:p>
          <a:p>
            <a:r>
              <a:rPr lang="ru-RU" b="1">
                <a:solidFill>
                  <a:schemeClr val="bg2"/>
                </a:solidFill>
              </a:rPr>
              <a:t>Персонаж ни на секунду не сомневается в своих способностях, </a:t>
            </a:r>
          </a:p>
          <a:p>
            <a:r>
              <a:rPr lang="ru-RU" b="1">
                <a:solidFill>
                  <a:schemeClr val="bg2"/>
                </a:solidFill>
              </a:rPr>
              <a:t>он открыт новым идеям, он хочет и может сделать мир лучше. </a:t>
            </a:r>
          </a:p>
          <a:p>
            <a:r>
              <a:rPr lang="ru-RU" b="1">
                <a:solidFill>
                  <a:schemeClr val="bg2"/>
                </a:solidFill>
              </a:rPr>
              <a:t>Он — участник «The SmARTest».</a:t>
            </a:r>
            <a:r>
              <a:rPr lang="ru-RU">
                <a:solidFill>
                  <a:schemeClr val="bg2"/>
                </a:solidFill>
              </a:rPr>
              <a:t> </a:t>
            </a:r>
            <a:r>
              <a:rPr lang="ru-RU" b="1">
                <a:solidFill>
                  <a:schemeClr val="bg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logo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692150"/>
            <a:ext cx="741680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Rectangle 6"/>
          <p:cNvSpPr>
            <a:spLocks noChangeArrowheads="1"/>
          </p:cNvSpPr>
          <p:nvPr/>
        </p:nvSpPr>
        <p:spPr bwMode="auto">
          <a:xfrm>
            <a:off x="1001713" y="4978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70660" name="Picture 5" descr="http://kak.ru/images/news/030702/logos/imgs/logo31.gif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7451725" y="5229225"/>
            <a:ext cx="11144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Rectangle 7"/>
          <p:cNvSpPr>
            <a:spLocks noChangeArrowheads="1"/>
          </p:cNvSpPr>
          <p:nvPr/>
        </p:nvSpPr>
        <p:spPr bwMode="auto">
          <a:xfrm>
            <a:off x="323850" y="4843463"/>
            <a:ext cx="4941888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b="1">
                <a:solidFill>
                  <a:schemeClr val="bg2"/>
                </a:solidFill>
              </a:rPr>
              <a:t>Фундаментальное базовое образование, </a:t>
            </a:r>
          </a:p>
          <a:p>
            <a:r>
              <a:rPr lang="ru-RU" b="1">
                <a:solidFill>
                  <a:schemeClr val="bg2"/>
                </a:solidFill>
              </a:rPr>
              <a:t>непрерывный творческий поиск, </a:t>
            </a:r>
          </a:p>
          <a:p>
            <a:r>
              <a:rPr lang="ru-RU" b="1">
                <a:solidFill>
                  <a:schemeClr val="bg2"/>
                </a:solidFill>
              </a:rPr>
              <a:t>готовность в любой момент </a:t>
            </a:r>
          </a:p>
          <a:p>
            <a:r>
              <a:rPr lang="ru-RU" b="1">
                <a:solidFill>
                  <a:schemeClr val="bg2"/>
                </a:solidFill>
              </a:rPr>
              <a:t>«вспыхнуть, пронестись звездой», </a:t>
            </a:r>
          </a:p>
          <a:p>
            <a:r>
              <a:rPr lang="ru-RU" b="1">
                <a:solidFill>
                  <a:schemeClr val="bg2"/>
                </a:solidFill>
              </a:rPr>
              <a:t>и как следствие достижение результата.</a:t>
            </a:r>
            <a:br>
              <a:rPr lang="ru-RU" b="1">
                <a:solidFill>
                  <a:schemeClr val="bg2"/>
                </a:solidFill>
              </a:rPr>
            </a:br>
            <a:r>
              <a:rPr lang="ru-RU" b="1">
                <a:solidFill>
                  <a:schemeClr val="bg2"/>
                </a:solidFill>
              </a:rPr>
              <a:t/>
            </a:r>
            <a:br>
              <a:rPr lang="ru-RU" b="1">
                <a:solidFill>
                  <a:schemeClr val="bg2"/>
                </a:solidFill>
              </a:rPr>
            </a:br>
            <a:endParaRPr lang="ru-RU" b="1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5"/>
          <p:cNvSpPr>
            <a:spLocks noChangeArrowheads="1"/>
          </p:cNvSpPr>
          <p:nvPr/>
        </p:nvSpPr>
        <p:spPr bwMode="auto">
          <a:xfrm>
            <a:off x="668338" y="3076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71683" name="Picture 4" descr="http://kak.ru/images/news/030702/logos/imgs/logo5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1285875" y="142875"/>
            <a:ext cx="68580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Rectangle 6"/>
          <p:cNvSpPr>
            <a:spLocks noChangeArrowheads="1"/>
          </p:cNvSpPr>
          <p:nvPr/>
        </p:nvSpPr>
        <p:spPr bwMode="auto">
          <a:xfrm>
            <a:off x="539750" y="4860925"/>
            <a:ext cx="7646988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700" b="1">
                <a:solidFill>
                  <a:schemeClr val="accent2"/>
                </a:solidFill>
              </a:rPr>
              <a:t>Квадрат — это статичная фигура. Использованы законы динамики, </a:t>
            </a:r>
          </a:p>
          <a:p>
            <a:r>
              <a:rPr lang="ru-RU" sz="1700" b="1">
                <a:solidFill>
                  <a:schemeClr val="accent2"/>
                </a:solidFill>
              </a:rPr>
              <a:t>поворачивая квадрат под определенным углом, что символизирует </a:t>
            </a:r>
          </a:p>
          <a:p>
            <a:r>
              <a:rPr lang="ru-RU" sz="1700" b="1">
                <a:solidFill>
                  <a:schemeClr val="accent2"/>
                </a:solidFill>
              </a:rPr>
              <a:t>нестандартное мышление и свободу самовыражения в творчестве. </a:t>
            </a:r>
          </a:p>
          <a:p>
            <a:r>
              <a:rPr lang="ru-RU" sz="1700" b="1">
                <a:solidFill>
                  <a:schemeClr val="accent2"/>
                </a:solidFill>
              </a:rPr>
              <a:t>Вписывая в него шрифтовую композицию, в которой буква «А» </a:t>
            </a:r>
          </a:p>
          <a:p>
            <a:r>
              <a:rPr lang="ru-RU" sz="1700" b="1">
                <a:solidFill>
                  <a:schemeClr val="accent2"/>
                </a:solidFill>
              </a:rPr>
              <a:t>стилизована под циркуль — рабочий инструмент всех дизайнеров.</a:t>
            </a:r>
            <a:br>
              <a:rPr lang="ru-RU" sz="1700" b="1">
                <a:solidFill>
                  <a:schemeClr val="accent2"/>
                </a:solidFill>
              </a:rPr>
            </a:br>
            <a:r>
              <a:rPr lang="ru-RU" sz="1700" b="1">
                <a:solidFill>
                  <a:schemeClr val="accent2"/>
                </a:solidFill>
              </a:rPr>
              <a:t>Красный цвет — оптимизм и уверенность.  Яркий контраст </a:t>
            </a:r>
          </a:p>
          <a:p>
            <a:r>
              <a:rPr lang="ru-RU" sz="1700" b="1">
                <a:solidFill>
                  <a:schemeClr val="accent2"/>
                </a:solidFill>
              </a:rPr>
              <a:t>подчеркивает слово ART- искусство, делает на нем акцент.</a:t>
            </a:r>
            <a:r>
              <a:rPr lang="ru-RU" sz="1700">
                <a:solidFill>
                  <a:schemeClr val="accent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5"/>
          <p:cNvSpPr>
            <a:spLocks noChangeArrowheads="1"/>
          </p:cNvSpPr>
          <p:nvPr/>
        </p:nvSpPr>
        <p:spPr bwMode="auto">
          <a:xfrm>
            <a:off x="493713" y="448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72707" name="Picture 4" descr="http://kak.ru/images/news/030702/logos/imgs/logo6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-396875" y="-531813"/>
            <a:ext cx="6604000" cy="77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Rectangle 6"/>
          <p:cNvSpPr>
            <a:spLocks noChangeArrowheads="1"/>
          </p:cNvSpPr>
          <p:nvPr/>
        </p:nvSpPr>
        <p:spPr bwMode="auto">
          <a:xfrm>
            <a:off x="5651500" y="1196975"/>
            <a:ext cx="324008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>
                <a:solidFill>
                  <a:schemeClr val="accent2"/>
                </a:solidFill>
              </a:rPr>
              <a:t>«Мышка» в руке компьютерного </a:t>
            </a:r>
          </a:p>
          <a:p>
            <a:r>
              <a:rPr lang="ru-RU" b="1">
                <a:solidFill>
                  <a:schemeClr val="accent2"/>
                </a:solidFill>
              </a:rPr>
              <a:t>дизайнера исполняет роль карандаша, кисти, фломастера, то есть является одним из главных инструментов, а , следовательно, «достойна» стать логотипом конкурса дизайнеров!</a:t>
            </a:r>
            <a:br>
              <a:rPr lang="ru-RU" b="1">
                <a:solidFill>
                  <a:schemeClr val="accent2"/>
                </a:solidFill>
              </a:rPr>
            </a:br>
            <a:r>
              <a:rPr lang="ru-RU" b="1">
                <a:solidFill>
                  <a:schemeClr val="accent2"/>
                </a:solidFill>
              </a:rPr>
              <a:t/>
            </a:r>
            <a:br>
              <a:rPr lang="ru-RU" b="1">
                <a:solidFill>
                  <a:schemeClr val="accent2"/>
                </a:solidFill>
              </a:rPr>
            </a:br>
            <a:endParaRPr lang="ru-RU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5"/>
          <p:cNvSpPr>
            <a:spLocks noChangeArrowheads="1"/>
          </p:cNvSpPr>
          <p:nvPr/>
        </p:nvSpPr>
        <p:spPr bwMode="auto">
          <a:xfrm>
            <a:off x="2336800" y="3556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73731" name="Picture 4" descr="http://kak.ru/images/news/030702/logos/imgs/logo7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827088" y="549275"/>
            <a:ext cx="7200900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Rectangle 6"/>
          <p:cNvSpPr>
            <a:spLocks noChangeArrowheads="1"/>
          </p:cNvSpPr>
          <p:nvPr/>
        </p:nvSpPr>
        <p:spPr bwMode="auto">
          <a:xfrm>
            <a:off x="684213" y="5516563"/>
            <a:ext cx="7153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b="1">
                <a:solidFill>
                  <a:schemeClr val="bg2"/>
                </a:solidFill>
              </a:rPr>
              <a:t>Логотип представляет собой </a:t>
            </a:r>
          </a:p>
          <a:p>
            <a:r>
              <a:rPr lang="ru-RU" b="1">
                <a:solidFill>
                  <a:schemeClr val="bg2"/>
                </a:solidFill>
              </a:rPr>
              <a:t>компоновку шрифтового написания и графический элемент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5"/>
          <p:cNvSpPr>
            <a:spLocks noChangeArrowheads="1"/>
          </p:cNvSpPr>
          <p:nvPr/>
        </p:nvSpPr>
        <p:spPr bwMode="auto">
          <a:xfrm>
            <a:off x="1741488" y="2263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74755" name="Picture 4" descr="http://kak.ru/images/news/030702/logos/imgs/logo8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395288" y="620713"/>
            <a:ext cx="8424862" cy="269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Rectangle 6"/>
          <p:cNvSpPr>
            <a:spLocks noChangeArrowheads="1"/>
          </p:cNvSpPr>
          <p:nvPr/>
        </p:nvSpPr>
        <p:spPr bwMode="auto">
          <a:xfrm>
            <a:off x="684213" y="4797425"/>
            <a:ext cx="80756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b="1">
                <a:solidFill>
                  <a:schemeClr val="bg2"/>
                </a:solidFill>
              </a:rPr>
              <a:t>графический символ, </a:t>
            </a:r>
          </a:p>
          <a:p>
            <a:r>
              <a:rPr lang="ru-RU" b="1">
                <a:solidFill>
                  <a:schemeClr val="bg2"/>
                </a:solidFill>
              </a:rPr>
              <a:t>в котором эмблема компонуется с шрифтовым написанием, </a:t>
            </a:r>
          </a:p>
          <a:p>
            <a:r>
              <a:rPr lang="ru-RU" b="1">
                <a:solidFill>
                  <a:schemeClr val="bg2"/>
                </a:solidFill>
              </a:rPr>
              <a:t>причём в «тексте» выделена, как наиболее значимая, </a:t>
            </a:r>
          </a:p>
          <a:p>
            <a:r>
              <a:rPr lang="ru-RU" b="1">
                <a:solidFill>
                  <a:schemeClr val="bg2"/>
                </a:solidFill>
              </a:rPr>
              <a:t>центральная часть (ART) — его смысловое и композиционное ядро.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5"/>
          <p:cNvSpPr>
            <a:spLocks noChangeArrowheads="1"/>
          </p:cNvSpPr>
          <p:nvPr/>
        </p:nvSpPr>
        <p:spPr bwMode="auto">
          <a:xfrm>
            <a:off x="2192338" y="3556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75779" name="Picture 4" descr="http://kak.ru/images/news/030702/logos/imgs/logo9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1116013" y="188913"/>
            <a:ext cx="6624637" cy="572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Rectangle 6"/>
          <p:cNvSpPr>
            <a:spLocks noChangeArrowheads="1"/>
          </p:cNvSpPr>
          <p:nvPr/>
        </p:nvSpPr>
        <p:spPr bwMode="auto">
          <a:xfrm>
            <a:off x="755650" y="6021388"/>
            <a:ext cx="7458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b="1"/>
              <a:t>аккуратность, умеренность, и одновременно хитрость, смелая </a:t>
            </a:r>
          </a:p>
          <a:p>
            <a:pPr algn="ctr"/>
            <a:r>
              <a:rPr lang="ru-RU" b="1"/>
              <a:t>неординарность и «завиральность».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1113</Words>
  <Application>Microsoft Office PowerPoint</Application>
  <PresentationFormat>Экран (4:3)</PresentationFormat>
  <Paragraphs>282</Paragraphs>
  <Slides>127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127</vt:i4>
      </vt:variant>
    </vt:vector>
  </HeadingPairs>
  <TitlesOfParts>
    <vt:vector size="128" baseType="lpstr">
      <vt:lpstr>Тема Office</vt:lpstr>
      <vt:lpstr>Шрифтовая композиция в архитектуре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Эволюция письма</vt:lpstr>
      <vt:lpstr>Презентация PowerPoint</vt:lpstr>
      <vt:lpstr>Презентация PowerPoint</vt:lpstr>
      <vt:lpstr>Виды римского капитального письма </vt:lpstr>
      <vt:lpstr>Презентация PowerPoint</vt:lpstr>
      <vt:lpstr>Презентация PowerPoint</vt:lpstr>
      <vt:lpstr>Презентация PowerPoint</vt:lpstr>
      <vt:lpstr>Виды готического письма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Шрифты антиква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Русский шрифт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открытки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Лена</dc:creator>
  <cp:lastModifiedBy>user</cp:lastModifiedBy>
  <cp:revision>53</cp:revision>
  <dcterms:created xsi:type="dcterms:W3CDTF">2009-12-13T03:15:34Z</dcterms:created>
  <dcterms:modified xsi:type="dcterms:W3CDTF">2015-04-13T05:09:07Z</dcterms:modified>
</cp:coreProperties>
</file>