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8"/>
  </p:notesMasterIdLst>
  <p:sldIdLst>
    <p:sldId id="256" r:id="rId6"/>
    <p:sldId id="258" r:id="rId7"/>
    <p:sldId id="284" r:id="rId8"/>
    <p:sldId id="286" r:id="rId9"/>
    <p:sldId id="293" r:id="rId10"/>
    <p:sldId id="285" r:id="rId11"/>
    <p:sldId id="287" r:id="rId12"/>
    <p:sldId id="289" r:id="rId13"/>
    <p:sldId id="290" r:id="rId14"/>
    <p:sldId id="291" r:id="rId15"/>
    <p:sldId id="292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DAE1"/>
    <a:srgbClr val="6CACE4"/>
    <a:srgbClr val="003274"/>
    <a:srgbClr val="9DC7ED"/>
    <a:srgbClr val="01CDDE"/>
    <a:srgbClr val="3EAEE1"/>
    <a:srgbClr val="6DACE4"/>
    <a:srgbClr val="025EA1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 autoAdjust="0"/>
    <p:restoredTop sz="94424" autoAdjust="0"/>
  </p:normalViewPr>
  <p:slideViewPr>
    <p:cSldViewPr snapToGrid="0">
      <p:cViewPr varScale="1">
        <p:scale>
          <a:sx n="60" d="100"/>
          <a:sy n="60" d="100"/>
        </p:scale>
        <p:origin x="812" y="52"/>
      </p:cViewPr>
      <p:guideLst>
        <p:guide orient="horz" pos="236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2BF2B-DA6B-49D6-84E1-B7F99325C90F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918E0-5BD2-4C06-9481-A439312C57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33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18E0-5BD2-4C06-9481-A439312C57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64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18E0-5BD2-4C06-9481-A439312C57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83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18E0-5BD2-4C06-9481-A439312C57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18E0-5BD2-4C06-9481-A439312C57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7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18E0-5BD2-4C06-9481-A439312C57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091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18E0-5BD2-4C06-9481-A439312C57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1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18E0-5BD2-4C06-9481-A439312C57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56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18E0-5BD2-4C06-9481-A439312C57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96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18E0-5BD2-4C06-9481-A439312C57B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85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918E0-5BD2-4C06-9481-A439312C57B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7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3489-7DDE-4D52-A3BF-014C2DAFE3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4DC-48F6-4DEF-A3CF-9AD66649C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0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3489-7DDE-4D52-A3BF-014C2DAFE3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4DC-48F6-4DEF-A3CF-9AD66649C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2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3489-7DDE-4D52-A3BF-014C2DAFE3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4DC-48F6-4DEF-A3CF-9AD66649C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09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3489-7DDE-4D52-A3BF-014C2DAFE3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4DC-48F6-4DEF-A3CF-9AD66649C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1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3489-7DDE-4D52-A3BF-014C2DAFE3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4DC-48F6-4DEF-A3CF-9AD66649C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7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3489-7DDE-4D52-A3BF-014C2DAFE3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4DC-48F6-4DEF-A3CF-9AD66649C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3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3489-7DDE-4D52-A3BF-014C2DAFE3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4DC-48F6-4DEF-A3CF-9AD66649C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43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3489-7DDE-4D52-A3BF-014C2DAFE3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4DC-48F6-4DEF-A3CF-9AD66649C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1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3489-7DDE-4D52-A3BF-014C2DAFE3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4DC-48F6-4DEF-A3CF-9AD66649C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58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3489-7DDE-4D52-A3BF-014C2DAFE3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4DC-48F6-4DEF-A3CF-9AD66649C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8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3489-7DDE-4D52-A3BF-014C2DAFE3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4DC-48F6-4DEF-A3CF-9AD66649C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5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93489-7DDE-4D52-A3BF-014C2DAFE368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F44DC-48F6-4DEF-A3CF-9AD66649C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6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72190"/>
              </p:ext>
            </p:extLst>
          </p:nvPr>
        </p:nvGraphicFramePr>
        <p:xfrm>
          <a:off x="-8473" y="0"/>
          <a:ext cx="1220047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24380640" imgH="13714200" progId="">
                  <p:embed/>
                </p:oleObj>
              </mc:Choice>
              <mc:Fallback>
                <p:oleObj r:id="rId3" imgW="24380640" imgH="13714200" progId="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8473" y="0"/>
                        <a:ext cx="1220047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laceHolder 1"/>
          <p:cNvSpPr txBox="1">
            <a:spLocks/>
          </p:cNvSpPr>
          <p:nvPr/>
        </p:nvSpPr>
        <p:spPr>
          <a:xfrm>
            <a:off x="539640" y="2711701"/>
            <a:ext cx="7335720" cy="1101306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400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НАЗВАНИЕ ПРОЕКТА</a:t>
            </a:r>
          </a:p>
        </p:txBody>
      </p:sp>
      <p:sp>
        <p:nvSpPr>
          <p:cNvPr id="7" name="PlaceHolder 3"/>
          <p:cNvSpPr txBox="1">
            <a:spLocks/>
          </p:cNvSpPr>
          <p:nvPr/>
        </p:nvSpPr>
        <p:spPr>
          <a:xfrm>
            <a:off x="539640" y="5107983"/>
            <a:ext cx="5756400" cy="65372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tabLst>
                <a:tab pos="0" algn="l"/>
              </a:tabLst>
            </a:pPr>
            <a:r>
              <a:rPr lang="ru-RU" sz="1800" b="1" spc="-1" dirty="0">
                <a:solidFill>
                  <a:schemeClr val="bg1"/>
                </a:solidFill>
                <a:latin typeface="Rosatom"/>
                <a:ea typeface="Rosatom"/>
              </a:rPr>
              <a:t>ФИО</a:t>
            </a:r>
          </a:p>
          <a:p>
            <a:pPr algn="l">
              <a:lnSpc>
                <a:spcPct val="100000"/>
              </a:lnSpc>
              <a:tabLst>
                <a:tab pos="0" algn="l"/>
              </a:tabLst>
            </a:pPr>
            <a:r>
              <a:rPr lang="ru-RU" sz="1800" b="1" spc="-1" dirty="0">
                <a:solidFill>
                  <a:schemeClr val="bg1"/>
                </a:solidFill>
                <a:latin typeface="Rosatom"/>
                <a:ea typeface="Rosatom"/>
              </a:rPr>
              <a:t>Наименование вуза</a:t>
            </a:r>
            <a:endParaRPr lang="ru-RU" sz="1800" b="1" spc="-1" dirty="0">
              <a:solidFill>
                <a:schemeClr val="bg1"/>
              </a:solidFill>
              <a:latin typeface="Rosatom" panose="020B0604020202020204"/>
            </a:endParaRPr>
          </a:p>
          <a:p>
            <a:pPr algn="l">
              <a:lnSpc>
                <a:spcPct val="100000"/>
              </a:lnSpc>
              <a:tabLst>
                <a:tab pos="0" algn="l"/>
              </a:tabLst>
            </a:pPr>
            <a:endParaRPr lang="ru-RU" sz="1600" spc="-1" dirty="0">
              <a:solidFill>
                <a:schemeClr val="bg1"/>
              </a:solidFill>
              <a:latin typeface="Rosatom" panose="020B0604020202020204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0" y="567252"/>
            <a:ext cx="3002409" cy="887981"/>
          </a:xfrm>
          <a:prstGeom prst="rect">
            <a:avLst/>
          </a:prstGeom>
        </p:spPr>
      </p:pic>
      <p:sp>
        <p:nvSpPr>
          <p:cNvPr id="8" name="PlaceHolder 2"/>
          <p:cNvSpPr txBox="1">
            <a:spLocks/>
          </p:cNvSpPr>
          <p:nvPr/>
        </p:nvSpPr>
        <p:spPr>
          <a:xfrm>
            <a:off x="539640" y="6387251"/>
            <a:ext cx="4860720" cy="295560"/>
          </a:xfrm>
          <a:prstGeom prst="rect">
            <a:avLst/>
          </a:prstGeom>
          <a:noFill/>
          <a:ln w="0">
            <a:noFill/>
          </a:ln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tabLst>
                <a:tab pos="0" algn="l"/>
              </a:tabLst>
            </a:pPr>
            <a:r>
              <a:rPr lang="ru-RU" sz="1100" spc="-1" dirty="0">
                <a:solidFill>
                  <a:schemeClr val="bg1"/>
                </a:solidFill>
                <a:latin typeface="Rosatom"/>
                <a:ea typeface="Rosatom"/>
              </a:rPr>
              <a:t>АО «ИТЦ «ДЖЭТ», 2024 г.</a:t>
            </a:r>
            <a:endParaRPr lang="ru-RU" sz="1100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5442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50" y="216915"/>
            <a:ext cx="1998216" cy="59098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0BCA01D-98BA-4B5E-B9F5-955A3FAFF09E}"/>
              </a:ext>
            </a:extLst>
          </p:cNvPr>
          <p:cNvSpPr txBox="1">
            <a:spLocks/>
          </p:cNvSpPr>
          <p:nvPr/>
        </p:nvSpPr>
        <p:spPr>
          <a:xfrm>
            <a:off x="525231" y="347307"/>
            <a:ext cx="6987082" cy="33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РЕЗУЛЬТАТ РАСЧЕТА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D872B-3222-4A39-829A-59B21C1D91FF}"/>
              </a:ext>
            </a:extLst>
          </p:cNvPr>
          <p:cNvSpPr txBox="1"/>
          <p:nvPr/>
        </p:nvSpPr>
        <p:spPr>
          <a:xfrm>
            <a:off x="525231" y="1413063"/>
            <a:ext cx="777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  <a:cs typeface="Open Sans" panose="020B0606030504020204" pitchFamily="34" charset="0"/>
              </a:rPr>
              <a:t>Описание </a:t>
            </a:r>
          </a:p>
          <a:p>
            <a:endParaRPr lang="ru-RU" b="1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  <a:cs typeface="Open Sans" panose="020B0606030504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  <a:cs typeface="Open Sans" panose="020B0606030504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  <a:cs typeface="Open Sans" panose="020B0606030504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  <a:cs typeface="Open Sans" panose="020B0606030504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</a:endParaRPr>
          </a:p>
          <a:p>
            <a:r>
              <a:rPr lang="ru-RU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  <a:cs typeface="Open Sans" panose="020B0606030504020204" pitchFamily="34" charset="0"/>
              </a:rPr>
              <a:t>Изображение</a:t>
            </a:r>
          </a:p>
          <a:p>
            <a:r>
              <a:rPr lang="ru-RU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 </a:t>
            </a:r>
          </a:p>
          <a:p>
            <a:endParaRPr lang="ru-RU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</a:endParaRPr>
          </a:p>
          <a:p>
            <a:r>
              <a:rPr lang="ru-RU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  </a:t>
            </a:r>
          </a:p>
          <a:p>
            <a:r>
              <a:rPr lang="ru-RU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 </a:t>
            </a:r>
          </a:p>
          <a:p>
            <a:endParaRPr lang="ru-RU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8348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50" y="216915"/>
            <a:ext cx="1998216" cy="59098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0BCA01D-98BA-4B5E-B9F5-955A3FAFF09E}"/>
              </a:ext>
            </a:extLst>
          </p:cNvPr>
          <p:cNvSpPr txBox="1">
            <a:spLocks/>
          </p:cNvSpPr>
          <p:nvPr/>
        </p:nvSpPr>
        <p:spPr>
          <a:xfrm>
            <a:off x="525231" y="347307"/>
            <a:ext cx="6987082" cy="33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ВЫВОД. ЦЕЛИ. ДОСТИЖЕНИЯ.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D872B-3222-4A39-829A-59B21C1D91FF}"/>
              </a:ext>
            </a:extLst>
          </p:cNvPr>
          <p:cNvSpPr txBox="1"/>
          <p:nvPr/>
        </p:nvSpPr>
        <p:spPr>
          <a:xfrm>
            <a:off x="525231" y="1413063"/>
            <a:ext cx="777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  <a:cs typeface="Open Sans" panose="020B0606030504020204" pitchFamily="34" charset="0"/>
              </a:rPr>
              <a:t>Описание </a:t>
            </a:r>
          </a:p>
          <a:p>
            <a:endParaRPr lang="ru-RU" b="1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  <a:cs typeface="Open Sans" panose="020B0606030504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  <a:cs typeface="Open Sans" panose="020B0606030504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  <a:cs typeface="Open Sans" panose="020B0606030504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  <a:cs typeface="Open Sans" panose="020B0606030504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</a:endParaRPr>
          </a:p>
          <a:p>
            <a:r>
              <a:rPr lang="ru-RU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  <a:cs typeface="Open Sans" panose="020B0606030504020204" pitchFamily="34" charset="0"/>
              </a:rPr>
              <a:t>Таблица данных</a:t>
            </a:r>
          </a:p>
          <a:p>
            <a:r>
              <a:rPr lang="ru-RU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 </a:t>
            </a:r>
          </a:p>
          <a:p>
            <a:endParaRPr lang="ru-RU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</a:endParaRPr>
          </a:p>
          <a:p>
            <a:r>
              <a:rPr lang="ru-RU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  </a:t>
            </a:r>
          </a:p>
          <a:p>
            <a:r>
              <a:rPr lang="ru-RU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 </a:t>
            </a:r>
          </a:p>
          <a:p>
            <a:endParaRPr lang="ru-RU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21882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37"/>
          <p:cNvSpPr/>
          <p:nvPr/>
        </p:nvSpPr>
        <p:spPr>
          <a:xfrm>
            <a:off x="539640" y="244878"/>
            <a:ext cx="7205040" cy="51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400" b="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Полезные ссылки: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538830" y="1474029"/>
            <a:ext cx="2791706" cy="3530918"/>
            <a:chOff x="1467308" y="1474029"/>
            <a:chExt cx="2791706" cy="353091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467308" y="1474029"/>
              <a:ext cx="2791706" cy="3530918"/>
            </a:xfrm>
            <a:prstGeom prst="roundRect">
              <a:avLst>
                <a:gd name="adj" fmla="val 7500"/>
              </a:avLst>
            </a:prstGeom>
            <a:gradFill>
              <a:gsLst>
                <a:gs pos="98000">
                  <a:srgbClr val="003274">
                    <a:alpha val="50000"/>
                  </a:srgbClr>
                </a:gs>
                <a:gs pos="0">
                  <a:srgbClr val="025EA1"/>
                </a:gs>
              </a:gsLst>
              <a:lin ang="5400000" scaled="1"/>
            </a:gradFill>
            <a:ln>
              <a:solidFill>
                <a:srgbClr val="6CACE4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00000" bIns="288000" rtlCol="0" anchor="ctr"/>
            <a:lstStyle/>
            <a:p>
              <a:pPr marL="108000" algn="ctr"/>
              <a:endParaRPr lang="ru-RU" sz="1600" spc="-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613" y="1854634"/>
              <a:ext cx="1938140" cy="2041508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5850" y="4183426"/>
              <a:ext cx="419666" cy="408766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4090638" y="1474029"/>
            <a:ext cx="2791706" cy="3530918"/>
            <a:chOff x="3629460" y="1002396"/>
            <a:chExt cx="2791706" cy="353091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629460" y="1002396"/>
              <a:ext cx="2791706" cy="3530918"/>
            </a:xfrm>
            <a:prstGeom prst="roundRect">
              <a:avLst>
                <a:gd name="adj" fmla="val 7500"/>
              </a:avLst>
            </a:prstGeom>
            <a:gradFill>
              <a:gsLst>
                <a:gs pos="98000">
                  <a:srgbClr val="003274">
                    <a:alpha val="50000"/>
                  </a:srgbClr>
                </a:gs>
                <a:gs pos="0">
                  <a:srgbClr val="025EA1"/>
                </a:gs>
              </a:gsLst>
              <a:lin ang="5400000" scaled="1"/>
            </a:gradFill>
            <a:ln>
              <a:solidFill>
                <a:srgbClr val="6CACE4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00000" bIns="288000" rtlCol="0" anchor="ctr"/>
            <a:lstStyle/>
            <a:p>
              <a:pPr marL="108000" algn="ctr"/>
              <a:endParaRPr lang="ru-RU" sz="1600" spc="-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565" y="1383002"/>
              <a:ext cx="1938790" cy="204150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928" y="3671370"/>
              <a:ext cx="408768" cy="419668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7642446" y="1474029"/>
            <a:ext cx="2791706" cy="3530918"/>
            <a:chOff x="6717029" y="1002396"/>
            <a:chExt cx="2791706" cy="353091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717029" y="1002396"/>
              <a:ext cx="2791706" cy="3530918"/>
            </a:xfrm>
            <a:prstGeom prst="roundRect">
              <a:avLst>
                <a:gd name="adj" fmla="val 7500"/>
              </a:avLst>
            </a:prstGeom>
            <a:gradFill>
              <a:gsLst>
                <a:gs pos="98000">
                  <a:srgbClr val="003274">
                    <a:alpha val="50000"/>
                  </a:srgbClr>
                </a:gs>
                <a:gs pos="0">
                  <a:srgbClr val="025EA1"/>
                </a:gs>
              </a:gsLst>
              <a:lin ang="5400000" scaled="1"/>
            </a:gradFill>
            <a:ln>
              <a:solidFill>
                <a:srgbClr val="6CACE4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00000" bIns="288000" rtlCol="0" anchor="ctr"/>
            <a:lstStyle/>
            <a:p>
              <a:pPr marL="108000" algn="ctr"/>
              <a:endParaRPr lang="ru-RU" sz="1600" spc="-1" dirty="0">
                <a:solidFill>
                  <a:schemeClr val="bg1"/>
                </a:solidFill>
                <a:latin typeface="Rosatom" panose="020B0503040504020204" pitchFamily="34" charset="-52"/>
                <a:ea typeface="Rosatom" panose="020B0503040504020204" pitchFamily="34" charset="-52"/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215" y="1442477"/>
              <a:ext cx="1885332" cy="192723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9394" y="3665671"/>
              <a:ext cx="462984" cy="456642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50" y="216915"/>
            <a:ext cx="1998216" cy="5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1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50" y="216915"/>
            <a:ext cx="1998216" cy="590984"/>
          </a:xfrm>
          <a:prstGeom prst="rect">
            <a:avLst/>
          </a:prstGeom>
        </p:spPr>
      </p:pic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832D59B0-5D1E-47E5-A48F-824F63A154AE}"/>
              </a:ext>
            </a:extLst>
          </p:cNvPr>
          <p:cNvSpPr txBox="1">
            <a:spLocks/>
          </p:cNvSpPr>
          <p:nvPr/>
        </p:nvSpPr>
        <p:spPr>
          <a:xfrm>
            <a:off x="539750" y="347307"/>
            <a:ext cx="6987082" cy="33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ИНФОРМАЦИЯ О ПРОЕКТЕ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9DE00-F562-407B-AFC7-6BDBABD8AC6C}"/>
              </a:ext>
            </a:extLst>
          </p:cNvPr>
          <p:cNvSpPr/>
          <p:nvPr/>
        </p:nvSpPr>
        <p:spPr>
          <a:xfrm>
            <a:off x="667341" y="4126568"/>
            <a:ext cx="181714" cy="18171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0C5B732-DDB2-4C7C-97FC-9C253B1FE4A3}"/>
              </a:ext>
            </a:extLst>
          </p:cNvPr>
          <p:cNvSpPr txBox="1"/>
          <p:nvPr/>
        </p:nvSpPr>
        <p:spPr>
          <a:xfrm>
            <a:off x="849055" y="4038080"/>
            <a:ext cx="361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Rosatom" panose="020B0604020202020204"/>
                <a:cs typeface="Arial" panose="020B0604020202020204" pitchFamily="34" charset="0"/>
              </a:rPr>
              <a:t>Основные характеристики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D41E19E-BECC-4FDE-97F6-36C74ACAD560}"/>
              </a:ext>
            </a:extLst>
          </p:cNvPr>
          <p:cNvSpPr/>
          <p:nvPr/>
        </p:nvSpPr>
        <p:spPr>
          <a:xfrm>
            <a:off x="4642136" y="4126568"/>
            <a:ext cx="181714" cy="18171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7892CC1-A619-489D-92E0-886A90D919FC}"/>
              </a:ext>
            </a:extLst>
          </p:cNvPr>
          <p:cNvSpPr txBox="1"/>
          <p:nvPr/>
        </p:nvSpPr>
        <p:spPr>
          <a:xfrm>
            <a:off x="4823850" y="4038080"/>
            <a:ext cx="361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Rosatom" panose="020B0604020202020204"/>
                <a:cs typeface="Arial" panose="020B0604020202020204" pitchFamily="34" charset="0"/>
              </a:rPr>
              <a:t>Проблематика проекта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732FA3-9C1D-4FA3-9883-77326A79B99B}"/>
              </a:ext>
            </a:extLst>
          </p:cNvPr>
          <p:cNvSpPr txBox="1"/>
          <p:nvPr/>
        </p:nvSpPr>
        <p:spPr>
          <a:xfrm>
            <a:off x="539750" y="1015734"/>
            <a:ext cx="5274905" cy="64633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Rosatom" panose="020B0604020202020204" charset="-52"/>
                <a:ea typeface="Rosatom" panose="020B0604020202020204" charset="-52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Краткое описание проекта, цели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12979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1"/>
            <a:ext cx="12192000" cy="685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50" y="216915"/>
            <a:ext cx="1998216" cy="590984"/>
          </a:xfrm>
          <a:prstGeom prst="rect">
            <a:avLst/>
          </a:prstGeom>
        </p:spPr>
      </p:pic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832D59B0-5D1E-47E5-A48F-824F63A154AE}"/>
              </a:ext>
            </a:extLst>
          </p:cNvPr>
          <p:cNvSpPr txBox="1">
            <a:spLocks/>
          </p:cNvSpPr>
          <p:nvPr/>
        </p:nvSpPr>
        <p:spPr>
          <a:xfrm>
            <a:off x="539750" y="347307"/>
            <a:ext cx="6987082" cy="33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О СЕБЕ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9732FA3-9C1D-4FA3-9883-77326A79B99B}"/>
              </a:ext>
            </a:extLst>
          </p:cNvPr>
          <p:cNvSpPr txBox="1"/>
          <p:nvPr/>
        </p:nvSpPr>
        <p:spPr>
          <a:xfrm>
            <a:off x="539750" y="1015734"/>
            <a:ext cx="7487831" cy="64633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Rosatom" panose="020B0604020202020204" charset="-52"/>
                <a:ea typeface="Rosatom" panose="020B0604020202020204" charset="-52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dirty="0">
                <a:solidFill>
                  <a:schemeClr val="bg1"/>
                </a:solidFill>
                <a:cs typeface="Arial" panose="020B0604020202020204" pitchFamily="34" charset="0"/>
              </a:rPr>
              <a:t>Фото студенческого билета, курс, наименование вуза, достижения, увлечения, чем горжусь и </a:t>
            </a:r>
            <a:r>
              <a:rPr lang="ru-RU" sz="1800" dirty="0" err="1">
                <a:solidFill>
                  <a:schemeClr val="bg1"/>
                </a:solidFill>
                <a:cs typeface="Arial" panose="020B0604020202020204" pitchFamily="34" charset="0"/>
              </a:rPr>
              <a:t>тд</a:t>
            </a:r>
            <a:r>
              <a:rPr lang="ru-RU" sz="1800" dirty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340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50" y="216915"/>
            <a:ext cx="1998216" cy="59098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0C3688E-8179-455F-962D-5D8C98CA9907}"/>
              </a:ext>
            </a:extLst>
          </p:cNvPr>
          <p:cNvSpPr txBox="1"/>
          <p:nvPr/>
        </p:nvSpPr>
        <p:spPr>
          <a:xfrm>
            <a:off x="539750" y="1552002"/>
            <a:ext cx="5994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  <a:cs typeface="Arial" panose="020B0604020202020204" pitchFamily="34" charset="0"/>
              </a:rPr>
              <a:t>Мое уникальное проектное предложение это: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satom" panose="020B0604020202020204" charset="-52"/>
              <a:ea typeface="Rosatom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34" name="Заголовок 70">
            <a:extLst>
              <a:ext uri="{FF2B5EF4-FFF2-40B4-BE49-F238E27FC236}">
                <a16:creationId xmlns:a16="http://schemas.microsoft.com/office/drawing/2014/main" id="{FB997A88-F3A1-4367-8093-A2096FDD588A}"/>
              </a:ext>
            </a:extLst>
          </p:cNvPr>
          <p:cNvSpPr txBox="1">
            <a:spLocks/>
          </p:cNvSpPr>
          <p:nvPr/>
        </p:nvSpPr>
        <p:spPr>
          <a:xfrm>
            <a:off x="539749" y="348476"/>
            <a:ext cx="9391059" cy="661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УНИКАЛЬНОСТЬ</a:t>
            </a:r>
          </a:p>
          <a:p>
            <a:r>
              <a:rPr lang="ru-RU" sz="2800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И ПОТЕНЦИАЛЬНЫЕ ЗАКАЗЧИКИ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F247483D-69EF-4379-B5BC-0154D6F61D4A}"/>
              </a:ext>
            </a:extLst>
          </p:cNvPr>
          <p:cNvSpPr/>
          <p:nvPr/>
        </p:nvSpPr>
        <p:spPr>
          <a:xfrm>
            <a:off x="643676" y="2082606"/>
            <a:ext cx="181714" cy="18171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satom" panose="020B0604020202020204" charset="-52"/>
              <a:ea typeface="Rosatom" panose="020B0604020202020204" charset="-52"/>
            </a:endParaRP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id="{9947A684-EE2F-4D86-A885-3DD3411B4F91}"/>
              </a:ext>
            </a:extLst>
          </p:cNvPr>
          <p:cNvSpPr txBox="1">
            <a:spLocks/>
          </p:cNvSpPr>
          <p:nvPr/>
        </p:nvSpPr>
        <p:spPr>
          <a:xfrm>
            <a:off x="1054980" y="2088911"/>
            <a:ext cx="1074994" cy="21853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satom" panose="020B0604020202020204" charset="-52"/>
                <a:ea typeface="Rosatom" panose="020B0604020202020204" charset="-52"/>
                <a:cs typeface="Arial" panose="020B0604020202020204" pitchFamily="34" charset="0"/>
              </a:rPr>
              <a:t>Название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satom" panose="020B0604020202020204" charset="-52"/>
              <a:ea typeface="Rosatom" panose="020B0604020202020204" charset="-52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satom" panose="020B0604020202020204" charset="-52"/>
              <a:ea typeface="Rosatom" panose="020B0604020202020204" charset="-52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satom" panose="020B0604020202020204" charset="-52"/>
              <a:ea typeface="Rosatom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37" name="Текст 2">
            <a:extLst>
              <a:ext uri="{FF2B5EF4-FFF2-40B4-BE49-F238E27FC236}">
                <a16:creationId xmlns:a16="http://schemas.microsoft.com/office/drawing/2014/main" id="{21353969-4524-448C-ACFE-A865880A25B4}"/>
              </a:ext>
            </a:extLst>
          </p:cNvPr>
          <p:cNvSpPr txBox="1">
            <a:spLocks/>
          </p:cNvSpPr>
          <p:nvPr/>
        </p:nvSpPr>
        <p:spPr>
          <a:xfrm>
            <a:off x="1054980" y="2295117"/>
            <a:ext cx="1074994" cy="22954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satom" panose="020B0604020202020204" charset="-52"/>
                <a:ea typeface="Rosatom" panose="020B0604020202020204" charset="-52"/>
                <a:cs typeface="Arial" panose="020B0604020202020204" pitchFamily="34" charset="0"/>
              </a:rPr>
              <a:t>Текст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C9C62483-79D1-4E39-B9CB-8467FF2917DC}"/>
              </a:ext>
            </a:extLst>
          </p:cNvPr>
          <p:cNvSpPr/>
          <p:nvPr/>
        </p:nvSpPr>
        <p:spPr>
          <a:xfrm>
            <a:off x="606969" y="4185557"/>
            <a:ext cx="181714" cy="181714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satom" panose="020B0604020202020204" charset="-52"/>
              <a:ea typeface="Rosatom" panose="020B0604020202020204" charset="-52"/>
            </a:endParaRPr>
          </a:p>
        </p:txBody>
      </p:sp>
      <p:sp>
        <p:nvSpPr>
          <p:cNvPr id="39" name="Текст 2">
            <a:extLst>
              <a:ext uri="{FF2B5EF4-FFF2-40B4-BE49-F238E27FC236}">
                <a16:creationId xmlns:a16="http://schemas.microsoft.com/office/drawing/2014/main" id="{7DB8F0A8-98B5-4A64-8727-E0128C3429F5}"/>
              </a:ext>
            </a:extLst>
          </p:cNvPr>
          <p:cNvSpPr txBox="1">
            <a:spLocks/>
          </p:cNvSpPr>
          <p:nvPr/>
        </p:nvSpPr>
        <p:spPr>
          <a:xfrm>
            <a:off x="1018273" y="4193036"/>
            <a:ext cx="1074994" cy="21853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satom" panose="020B0604020202020204" charset="-52"/>
                <a:ea typeface="Rosatom" panose="020B0604020202020204" charset="-52"/>
                <a:cs typeface="Arial" panose="020B0604020202020204" pitchFamily="34" charset="0"/>
              </a:rPr>
              <a:t>Название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satom" panose="020B0604020202020204" charset="-52"/>
              <a:ea typeface="Rosatom" panose="020B0604020202020204" charset="-52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satom" panose="020B0604020202020204" charset="-52"/>
              <a:ea typeface="Rosatom" panose="020B0604020202020204" charset="-52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satom" panose="020B0604020202020204" charset="-52"/>
              <a:ea typeface="Rosatom" panose="020B0604020202020204" charset="-52"/>
              <a:cs typeface="Arial" panose="020B0604020202020204" pitchFamily="34" charset="0"/>
            </a:endParaRPr>
          </a:p>
        </p:txBody>
      </p:sp>
      <p:sp>
        <p:nvSpPr>
          <p:cNvPr id="40" name="Текст 2">
            <a:extLst>
              <a:ext uri="{FF2B5EF4-FFF2-40B4-BE49-F238E27FC236}">
                <a16:creationId xmlns:a16="http://schemas.microsoft.com/office/drawing/2014/main" id="{EF55A545-DF48-44BF-9B62-889CB08BAB28}"/>
              </a:ext>
            </a:extLst>
          </p:cNvPr>
          <p:cNvSpPr txBox="1">
            <a:spLocks/>
          </p:cNvSpPr>
          <p:nvPr/>
        </p:nvSpPr>
        <p:spPr>
          <a:xfrm>
            <a:off x="1018273" y="4399242"/>
            <a:ext cx="1074994" cy="22954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satom" panose="020B0604020202020204" charset="-52"/>
                <a:ea typeface="Rosatom" panose="020B0604020202020204" charset="-52"/>
                <a:cs typeface="Arial" panose="020B0604020202020204" pitchFamily="34" charset="0"/>
              </a:rPr>
              <a:t>Текст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0E8CAB-761C-4D97-9D14-2D4C972543A6}"/>
              </a:ext>
            </a:extLst>
          </p:cNvPr>
          <p:cNvSpPr txBox="1"/>
          <p:nvPr/>
        </p:nvSpPr>
        <p:spPr>
          <a:xfrm>
            <a:off x="539751" y="3706554"/>
            <a:ext cx="505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  <a:cs typeface="Arial" panose="020B0604020202020204" pitchFamily="34" charset="0"/>
              </a:rPr>
              <a:t>Мои потенциальные заказчики это: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satom" panose="020B0604020202020204" charset="-52"/>
              <a:ea typeface="Rosatom" panose="020B060402020202020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1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50" y="216915"/>
            <a:ext cx="1998216" cy="59098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0C3688E-8179-455F-962D-5D8C98CA9907}"/>
              </a:ext>
            </a:extLst>
          </p:cNvPr>
          <p:cNvSpPr txBox="1"/>
          <p:nvPr/>
        </p:nvSpPr>
        <p:spPr>
          <a:xfrm>
            <a:off x="539749" y="1154618"/>
            <a:ext cx="865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Rosatom" panose="020B0604020202020204"/>
              </a:rPr>
              <a:t>Какие существующие проблемы решает модель? </a:t>
            </a:r>
          </a:p>
        </p:txBody>
      </p:sp>
      <p:sp>
        <p:nvSpPr>
          <p:cNvPr id="34" name="Заголовок 70">
            <a:extLst>
              <a:ext uri="{FF2B5EF4-FFF2-40B4-BE49-F238E27FC236}">
                <a16:creationId xmlns:a16="http://schemas.microsoft.com/office/drawing/2014/main" id="{FB997A88-F3A1-4367-8093-A2096FDD588A}"/>
              </a:ext>
            </a:extLst>
          </p:cNvPr>
          <p:cNvSpPr txBox="1">
            <a:spLocks/>
          </p:cNvSpPr>
          <p:nvPr/>
        </p:nvSpPr>
        <p:spPr>
          <a:xfrm>
            <a:off x="539749" y="348476"/>
            <a:ext cx="9391059" cy="661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ОБЛАСТИ ПРИМЕНЕНИЯ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0E8CAB-761C-4D97-9D14-2D4C972543A6}"/>
              </a:ext>
            </a:extLst>
          </p:cNvPr>
          <p:cNvSpPr txBox="1"/>
          <p:nvPr/>
        </p:nvSpPr>
        <p:spPr>
          <a:xfrm>
            <a:off x="539749" y="3244334"/>
            <a:ext cx="748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b="1" dirty="0">
                <a:solidFill>
                  <a:schemeClr val="bg1"/>
                </a:solidFill>
                <a:latin typeface="Rosatom" panose="020B0604020202020204"/>
              </a:rPr>
              <a:t>Для применения в какой области промышленности?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satom" panose="020B0604020202020204" charset="-52"/>
              <a:ea typeface="Rosatom" panose="020B060402020202020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7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50" y="216915"/>
            <a:ext cx="1998216" cy="590984"/>
          </a:xfrm>
          <a:prstGeom prst="rect">
            <a:avLst/>
          </a:prstGeom>
        </p:spPr>
      </p:pic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32B9A082-2003-461B-B894-4BFF47B1912B}"/>
              </a:ext>
            </a:extLst>
          </p:cNvPr>
          <p:cNvSpPr txBox="1">
            <a:spLocks/>
          </p:cNvSpPr>
          <p:nvPr/>
        </p:nvSpPr>
        <p:spPr>
          <a:xfrm>
            <a:off x="436083" y="450570"/>
            <a:ext cx="7272522" cy="5909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ТЕОРЕТИЧЕСКИЕ ОСНОВЫ ПРОЕКТА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395871-190F-4012-B1EE-2B63D626C29A}"/>
              </a:ext>
            </a:extLst>
          </p:cNvPr>
          <p:cNvSpPr txBox="1"/>
          <p:nvPr/>
        </p:nvSpPr>
        <p:spPr>
          <a:xfrm>
            <a:off x="436083" y="1380197"/>
            <a:ext cx="7814782" cy="268143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Rosatom" panose="020B0604020202020204" charset="-52"/>
                <a:ea typeface="Rosatom" panose="020B0604020202020204" charset="-52"/>
                <a:cs typeface="+mj-cs"/>
              </a:defRPr>
            </a:lvl1pPr>
          </a:lstStyle>
          <a:p>
            <a:r>
              <a:rPr lang="ru-RU" sz="1800" dirty="0">
                <a:solidFill>
                  <a:schemeClr val="bg1"/>
                </a:solidFill>
              </a:rPr>
              <a:t>Законы, формулы и т.д.</a:t>
            </a:r>
          </a:p>
          <a:p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Какие допущения и ограничения в формулах использует модель?</a:t>
            </a:r>
          </a:p>
          <a:p>
            <a:r>
              <a:rPr lang="ru-RU" sz="1800" dirty="0">
                <a:solidFill>
                  <a:schemeClr val="bg1"/>
                </a:solidFill>
              </a:rPr>
              <a:t> </a:t>
            </a:r>
          </a:p>
          <a:p>
            <a:r>
              <a:rPr lang="ru-RU" sz="1800" dirty="0">
                <a:solidFill>
                  <a:schemeClr val="bg1"/>
                </a:solidFill>
              </a:rPr>
              <a:t>Какие физические процессы описывает модель? </a:t>
            </a:r>
          </a:p>
          <a:p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Какое реальное изделие или система моделируется? </a:t>
            </a:r>
          </a:p>
        </p:txBody>
      </p:sp>
    </p:spTree>
    <p:extLst>
      <p:ext uri="{BB962C8B-B14F-4D97-AF65-F5344CB8AC3E}">
        <p14:creationId xmlns:p14="http://schemas.microsoft.com/office/powerpoint/2010/main" val="158649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50" y="216915"/>
            <a:ext cx="1998216" cy="59098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0BCA01D-98BA-4B5E-B9F5-955A3FAFF09E}"/>
              </a:ext>
            </a:extLst>
          </p:cNvPr>
          <p:cNvSpPr txBox="1">
            <a:spLocks/>
          </p:cNvSpPr>
          <p:nvPr/>
        </p:nvSpPr>
        <p:spPr>
          <a:xfrm>
            <a:off x="525231" y="347307"/>
            <a:ext cx="6987082" cy="33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МОДЕЛЬ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D872B-3222-4A39-829A-59B21C1D91FF}"/>
              </a:ext>
            </a:extLst>
          </p:cNvPr>
          <p:cNvSpPr txBox="1"/>
          <p:nvPr/>
        </p:nvSpPr>
        <p:spPr>
          <a:xfrm>
            <a:off x="525230" y="1413063"/>
            <a:ext cx="99159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Rosatom" panose="020B0604020202020204"/>
              </a:rPr>
              <a:t>Какие элементы изделия или системы (технологической, энергетической) содержит модель?</a:t>
            </a:r>
          </a:p>
          <a:p>
            <a:endParaRPr lang="ru-RU" b="1" dirty="0">
              <a:solidFill>
                <a:schemeClr val="bg1"/>
              </a:solidFill>
              <a:latin typeface="Rosatom" panose="020B0604020202020204"/>
            </a:endParaRPr>
          </a:p>
          <a:p>
            <a:r>
              <a:rPr lang="ru-RU" b="1" dirty="0">
                <a:solidFill>
                  <a:schemeClr val="bg1"/>
                </a:solidFill>
                <a:latin typeface="Rosatom" panose="020B0604020202020204"/>
              </a:rPr>
              <a:t>Какие граничные условия используются в модели? </a:t>
            </a:r>
          </a:p>
          <a:p>
            <a:endParaRPr lang="ru-RU" b="1" dirty="0">
              <a:solidFill>
                <a:schemeClr val="bg1"/>
              </a:solidFill>
              <a:latin typeface="Rosatom" panose="020B0604020202020204"/>
            </a:endParaRPr>
          </a:p>
          <a:p>
            <a:r>
              <a:rPr lang="ru-RU" b="1" dirty="0">
                <a:solidFill>
                  <a:schemeClr val="bg1"/>
                </a:solidFill>
                <a:latin typeface="Rosatom" panose="020B0604020202020204"/>
              </a:rPr>
              <a:t>Какие библиотеки блоков используются? </a:t>
            </a:r>
          </a:p>
          <a:p>
            <a:endParaRPr lang="ru-RU" b="1" dirty="0">
              <a:solidFill>
                <a:schemeClr val="bg1"/>
              </a:solidFill>
              <a:latin typeface="Rosatom" panose="020B0604020202020204"/>
            </a:endParaRPr>
          </a:p>
          <a:p>
            <a:r>
              <a:rPr lang="ru-RU" b="1" dirty="0">
                <a:solidFill>
                  <a:schemeClr val="bg1"/>
                </a:solidFill>
                <a:latin typeface="Rosatom" panose="020B0604020202020204"/>
              </a:rPr>
              <a:t>Какие настройки блоков применяются?</a:t>
            </a:r>
            <a:r>
              <a:rPr lang="ru-RU" b="1" dirty="0">
                <a:solidFill>
                  <a:schemeClr val="bg1"/>
                </a:solidFill>
                <a:latin typeface="Rosatom" panose="020B0604020202020204"/>
                <a:ea typeface="Rosatom" panose="020B0604020202020204" charset="-52"/>
              </a:rPr>
              <a:t> </a:t>
            </a:r>
          </a:p>
          <a:p>
            <a:endParaRPr lang="ru-RU" b="1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</a:endParaRPr>
          </a:p>
          <a:p>
            <a:r>
              <a:rPr lang="ru-RU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  </a:t>
            </a:r>
          </a:p>
          <a:p>
            <a:r>
              <a:rPr lang="ru-RU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 </a:t>
            </a:r>
          </a:p>
          <a:p>
            <a:endParaRPr lang="ru-RU" b="1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461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50" y="216915"/>
            <a:ext cx="1998216" cy="59098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0BCA01D-98BA-4B5E-B9F5-955A3FAFF09E}"/>
              </a:ext>
            </a:extLst>
          </p:cNvPr>
          <p:cNvSpPr txBox="1">
            <a:spLocks/>
          </p:cNvSpPr>
          <p:nvPr/>
        </p:nvSpPr>
        <p:spPr>
          <a:xfrm>
            <a:off x="525231" y="347307"/>
            <a:ext cx="6987082" cy="33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РЕЗУЛЬТАТ РАСЧЕТА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D872B-3222-4A39-829A-59B21C1D91FF}"/>
              </a:ext>
            </a:extLst>
          </p:cNvPr>
          <p:cNvSpPr txBox="1"/>
          <p:nvPr/>
        </p:nvSpPr>
        <p:spPr>
          <a:xfrm>
            <a:off x="525231" y="1413063"/>
            <a:ext cx="777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Rosatom" panose="020B0604020202020204"/>
                <a:ea typeface="Rosatom" panose="020B0604020202020204" charset="-52"/>
                <a:cs typeface="Open Sans" panose="020B0606030504020204" pitchFamily="34" charset="0"/>
              </a:rPr>
              <a:t>Описание </a:t>
            </a:r>
          </a:p>
          <a:p>
            <a:endParaRPr lang="ru-RU" b="1" dirty="0">
              <a:solidFill>
                <a:schemeClr val="bg1"/>
              </a:solidFill>
              <a:latin typeface="Rosatom" panose="020B0604020202020204"/>
              <a:ea typeface="Rosatom" panose="020B0604020202020204" charset="-52"/>
              <a:cs typeface="Open Sans" panose="020B0606030504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Rosatom" panose="020B0604020202020204"/>
              <a:ea typeface="Rosatom" panose="020B0604020202020204" charset="-52"/>
              <a:cs typeface="Open Sans" panose="020B0606030504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Rosatom" panose="020B0604020202020204"/>
              <a:ea typeface="Rosatom" panose="020B0604020202020204" charset="-52"/>
              <a:cs typeface="Open Sans" panose="020B0606030504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Rosatom" panose="020B0604020202020204"/>
              <a:ea typeface="Rosatom" panose="020B0604020202020204" charset="-52"/>
              <a:cs typeface="Open Sans" panose="020B0606030504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Rosatom" panose="020B0604020202020204"/>
              <a:ea typeface="Rosatom" panose="020B0604020202020204" charset="-52"/>
            </a:endParaRPr>
          </a:p>
          <a:p>
            <a:r>
              <a:rPr lang="ru-RU" b="1" dirty="0">
                <a:solidFill>
                  <a:schemeClr val="bg1"/>
                </a:solidFill>
                <a:latin typeface="Rosatom" panose="020B0604020202020204"/>
                <a:ea typeface="Rosatom" panose="020B0604020202020204" charset="-52"/>
                <a:cs typeface="Open Sans" panose="020B0606030504020204" pitchFamily="34" charset="0"/>
              </a:rPr>
              <a:t>Скриншоты из ПО «</a:t>
            </a:r>
            <a:r>
              <a:rPr lang="en-US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  <a:cs typeface="Open Sans" panose="020B0606030504020204" pitchFamily="34" charset="0"/>
              </a:rPr>
              <a:t>REPEAT</a:t>
            </a:r>
            <a:r>
              <a:rPr lang="ru-RU" b="1" dirty="0">
                <a:solidFill>
                  <a:schemeClr val="accent5"/>
                </a:solidFill>
                <a:latin typeface="Rosatom" panose="020B0604020202020204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  <a:p>
            <a:r>
              <a:rPr lang="ru-RU" dirty="0">
                <a:solidFill>
                  <a:schemeClr val="bg1"/>
                </a:solidFill>
                <a:latin typeface="Rosatom" panose="020B0604020202020204"/>
                <a:ea typeface="Rosatom" panose="020B0604020202020204" charset="-52"/>
              </a:rPr>
              <a:t> </a:t>
            </a:r>
          </a:p>
          <a:p>
            <a:endParaRPr lang="ru-RU" dirty="0">
              <a:solidFill>
                <a:schemeClr val="bg1"/>
              </a:solidFill>
              <a:latin typeface="Rosatom" panose="020B0604020202020204"/>
              <a:ea typeface="Rosatom" panose="020B0604020202020204" charset="-52"/>
            </a:endParaRPr>
          </a:p>
          <a:p>
            <a:r>
              <a:rPr lang="ru-RU" dirty="0">
                <a:solidFill>
                  <a:schemeClr val="bg1"/>
                </a:solidFill>
                <a:latin typeface="Rosatom" panose="020B0604020202020204"/>
                <a:ea typeface="Rosatom" panose="020B0604020202020204" charset="-52"/>
              </a:rPr>
              <a:t>  </a:t>
            </a:r>
          </a:p>
          <a:p>
            <a:r>
              <a:rPr lang="ru-RU" dirty="0">
                <a:solidFill>
                  <a:schemeClr val="bg1"/>
                </a:solidFill>
                <a:latin typeface="Rosatom" panose="020B0604020202020204"/>
                <a:ea typeface="Rosatom" panose="020B0604020202020204" charset="-52"/>
              </a:rPr>
              <a:t> </a:t>
            </a:r>
          </a:p>
          <a:p>
            <a:endParaRPr lang="ru-RU" dirty="0">
              <a:solidFill>
                <a:schemeClr val="bg1"/>
              </a:solidFill>
              <a:latin typeface="Rosatom" panose="020B0604020202020204"/>
              <a:ea typeface="Rosatom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15786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50" y="216915"/>
            <a:ext cx="1998216" cy="59098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0BCA01D-98BA-4B5E-B9F5-955A3FAFF09E}"/>
              </a:ext>
            </a:extLst>
          </p:cNvPr>
          <p:cNvSpPr txBox="1">
            <a:spLocks/>
          </p:cNvSpPr>
          <p:nvPr/>
        </p:nvSpPr>
        <p:spPr>
          <a:xfrm>
            <a:off x="525231" y="347307"/>
            <a:ext cx="6987082" cy="33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РЕЗУЛЬТАТ РАСЧЕТА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D872B-3222-4A39-829A-59B21C1D91FF}"/>
              </a:ext>
            </a:extLst>
          </p:cNvPr>
          <p:cNvSpPr txBox="1"/>
          <p:nvPr/>
        </p:nvSpPr>
        <p:spPr>
          <a:xfrm>
            <a:off x="525231" y="1413063"/>
            <a:ext cx="777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  <a:cs typeface="Open Sans" panose="020B0606030504020204" pitchFamily="34" charset="0"/>
              </a:rPr>
              <a:t>Описание </a:t>
            </a:r>
          </a:p>
          <a:p>
            <a:endParaRPr lang="ru-RU" b="1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  <a:cs typeface="Open Sans" panose="020B0606030504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  <a:cs typeface="Open Sans" panose="020B0606030504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  <a:cs typeface="Open Sans" panose="020B0606030504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  <a:cs typeface="Open Sans" panose="020B0606030504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</a:endParaRPr>
          </a:p>
          <a:p>
            <a:r>
              <a:rPr lang="ru-RU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  <a:cs typeface="Open Sans" panose="020B0606030504020204" pitchFamily="34" charset="0"/>
              </a:rPr>
              <a:t>Видео / гиф симуляция расчета из ПО «</a:t>
            </a:r>
            <a:r>
              <a:rPr lang="en-US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  <a:cs typeface="Open Sans" panose="020B0606030504020204" pitchFamily="34" charset="0"/>
              </a:rPr>
              <a:t>REPEAT</a:t>
            </a:r>
            <a:r>
              <a:rPr lang="ru-RU" b="1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  <a:cs typeface="Open Sans" panose="020B0606030504020204" pitchFamily="34" charset="0"/>
              </a:rPr>
              <a:t>»</a:t>
            </a:r>
          </a:p>
          <a:p>
            <a:r>
              <a:rPr lang="ru-RU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 </a:t>
            </a:r>
          </a:p>
          <a:p>
            <a:endParaRPr lang="ru-RU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</a:endParaRPr>
          </a:p>
          <a:p>
            <a:r>
              <a:rPr lang="ru-RU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  </a:t>
            </a:r>
          </a:p>
          <a:p>
            <a:r>
              <a:rPr lang="ru-RU" dirty="0">
                <a:solidFill>
                  <a:schemeClr val="bg1"/>
                </a:solidFill>
                <a:latin typeface="Rosatom" panose="020B0604020202020204" charset="-52"/>
                <a:ea typeface="Rosatom" panose="020B0604020202020204" charset="-52"/>
              </a:rPr>
              <a:t> </a:t>
            </a:r>
          </a:p>
          <a:p>
            <a:endParaRPr lang="ru-RU" dirty="0">
              <a:solidFill>
                <a:schemeClr val="bg1"/>
              </a:solidFill>
              <a:latin typeface="Rosatom" panose="020B0604020202020204" charset="-52"/>
              <a:ea typeface="Rosatom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30553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Фирменные цвета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E6C23"/>
      </a:accent2>
      <a:accent3>
        <a:srgbClr val="A5A5A5"/>
      </a:accent3>
      <a:accent4>
        <a:srgbClr val="F0A6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66F3E649-5FDA-4196-B8B3-4EAEBA5EF498}" vid="{D1BD071A-69EA-4F70-8B4D-949B16B161F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d5262276252493caa88713e2bef28f5 xmlns="a63b4b54-8554-46b1-b83e-8c7a8bb4bf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ТЕСТОВЫЙ</TermName>
          <TermId xmlns="http://schemas.microsoft.com/office/infopath/2007/PartnerControls">2911e326-05c1-4bb2-86c4-140ec432dd56</TermId>
        </TermInfo>
      </Terms>
    </nd5262276252493caa88713e2bef28f5>
    <j5f9ff314edf4c08a857b5af3a8042f8 xmlns="002275da-2618-4d50-973d-534c24137769">
      <Terms xmlns="http://schemas.microsoft.com/office/infopath/2007/PartnerControls"/>
    </j5f9ff314edf4c08a857b5af3a8042f8>
    <TaxKeywordTaxHTField xmlns="002275da-2618-4d50-973d-534c24137769">
      <Terms xmlns="http://schemas.microsoft.com/office/infopath/2007/PartnerControls"/>
    </TaxKeywordTaxHTField>
    <TaxCatchAll xmlns="002275da-2618-4d50-973d-534c24137769">
      <Value>56</Value>
      <Value>57</Value>
    </TaxCatchAll>
    <o9294d873a7e4901b9d6e5dbe72b014f xmlns="a63b4b54-8554-46b1-b83e-8c7a8bb4bf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O＆M</TermName>
          <TermId xmlns="http://schemas.microsoft.com/office/infopath/2007/PartnerControls">dbad10ec-d69b-45c7-8838-455261a8311d</TermId>
        </TermInfo>
      </Terms>
    </o9294d873a7e4901b9d6e5dbe72b014f>
    <jc51b46afb8243cfbe8b2470f932a100 xmlns="002275da-2618-4d50-973d-534c24137769">
      <Terms xmlns="http://schemas.microsoft.com/office/infopath/2007/PartnerControls"/>
    </jc51b46afb8243cfbe8b2470f932a100>
    <_dlc_DocId xmlns="002275da-2618-4d50-973d-534c24137769">C45VTE4HQMTQ-1852003863-1058</_dlc_DocId>
    <_dlc_DocIdUrl xmlns="002275da-2618-4d50-973d-534c24137769">
      <Url>https://portal.rusatomservice.ru/departments/Dept01/Group05/_layouts/15/DocIdRedir.aspx?ID=C45VTE4HQMTQ-1852003863-1058</Url>
      <Description>C45VTE4HQMTQ-1852003863-1058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7880C43B59DEC409B19797E8E91F2C8" ma:contentTypeVersion="0" ma:contentTypeDescription="Создание документа." ma:contentTypeScope="" ma:versionID="8bd1b681c0bdc6277963a514df289c57">
  <xsd:schema xmlns:xsd="http://www.w3.org/2001/XMLSchema" xmlns:xs="http://www.w3.org/2001/XMLSchema" xmlns:p="http://schemas.microsoft.com/office/2006/metadata/properties" xmlns:ns2="002275da-2618-4d50-973d-534c24137769" xmlns:ns3="a63b4b54-8554-46b1-b83e-8c7a8bb4bfe8" targetNamespace="http://schemas.microsoft.com/office/2006/metadata/properties" ma:root="true" ma:fieldsID="b2e9a3b32a9000a877845d10c59d659d" ns2:_="" ns3:_="">
    <xsd:import namespace="002275da-2618-4d50-973d-534c24137769"/>
    <xsd:import namespace="a63b4b54-8554-46b1-b83e-8c7a8bb4bfe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jc51b46afb8243cfbe8b2470f932a100" minOccurs="0"/>
                <xsd:element ref="ns2:TaxCatchAll" minOccurs="0"/>
                <xsd:element ref="ns2:j5f9ff314edf4c08a857b5af3a8042f8" minOccurs="0"/>
                <xsd:element ref="ns3:o9294d873a7e4901b9d6e5dbe72b014f" minOccurs="0"/>
                <xsd:element ref="ns2:TaxKeywordTaxHTField" minOccurs="0"/>
                <xsd:element ref="ns3:nd5262276252493caa88713e2bef28f5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275da-2618-4d50-973d-534c2413776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jc51b46afb8243cfbe8b2470f932a100" ma:index="16" nillable="true" ma:taxonomy="true" ma:internalName="jc51b46afb8243cfbe8b2470f932a100" ma:taxonomyFieldName="Contractor" ma:displayName="Контрагент" ma:default="" ma:fieldId="{3c51b46a-fb82-43cf-be8b-2470f932a100}" ma:sspId="a25d019b-220b-4728-8198-f1b3137c3646" ma:termSetId="373a8741-8b55-42c0-8ed1-0b5edc67d9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Столбец для захвата всех терминов таксономии" ma:hidden="true" ma:list="{16f7add7-3726-4359-b5f4-c9046eba2823}" ma:internalName="TaxCatchAll" ma:showField="CatchAllData" ma:web="002275da-2618-4d50-973d-534c241377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5f9ff314edf4c08a857b5af3a8042f8" ma:index="18" nillable="true" ma:taxonomy="true" ma:internalName="j5f9ff314edf4c08a857b5af3a8042f8" ma:taxonomyFieldName="DocumentType" ma:displayName="Тип документа" ma:default="" ma:fieldId="{35f9ff31-4edf-4c08-a857-b5af3a8042f8}" ma:sspId="a25d019b-220b-4728-8198-f1b3137c3646" ma:termSetId="29d95ff5-61b6-455a-aa56-6b2f33c638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0" nillable="true" ma:taxonomy="true" ma:internalName="TaxKeywordTaxHTField" ma:taxonomyFieldName="TaxKeyword" ma:displayName="Корпоративные ключевые слова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b4b54-8554-46b1-b83e-8c7a8bb4bfe8" elementFormDefault="qualified">
    <xsd:import namespace="http://schemas.microsoft.com/office/2006/documentManagement/types"/>
    <xsd:import namespace="http://schemas.microsoft.com/office/infopath/2007/PartnerControls"/>
    <xsd:element name="o9294d873a7e4901b9d6e5dbe72b014f" ma:index="19" nillable="true" ma:taxonomy="true" ma:internalName="o9294d873a7e4901b9d6e5dbe72b014f" ma:taxonomyFieldName="ProductLine" ma:displayName="Продуктовое направление" ma:default="57;#O＆M|dbad10ec-d69b-45c7-8838-455261a8311d" ma:fieldId="{89294d87-3a7e-4901-b9d6-e5dbe72b014f}" ma:sspId="a25d019b-220b-4728-8198-f1b3137c3646" ma:termSetId="97d325e3-4d4e-444c-a4ad-26f029a004f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d5262276252493caa88713e2bef28f5" ma:index="21" nillable="true" ma:taxonomy="true" ma:internalName="nd5262276252493caa88713e2bef28f5" ma:taxonomyFieldName="Project" ma:displayName="Проект" ma:default="56;#ТЕСТОВЫЙ|2911e326-05c1-4bb2-86c4-140ec432dd56" ma:fieldId="{7d526227-6252-493c-aa88-713e2bef28f5}" ma:sspId="a25d019b-220b-4728-8198-f1b3137c3646" ma:termSetId="4baf22d3-0ef0-4428-846c-bfcf0cb54b5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44AD36F-EA29-46B5-AF44-650187682F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DB943E-5F0B-4C99-98F1-E9DCE4F8298D}">
  <ds:schemaRefs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a63b4b54-8554-46b1-b83e-8c7a8bb4bfe8"/>
    <ds:schemaRef ds:uri="002275da-2618-4d50-973d-534c2413776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7580109-BA12-4629-A806-05FC971AB1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2275da-2618-4d50-973d-534c24137769"/>
    <ds:schemaRef ds:uri="a63b4b54-8554-46b1-b83e-8c7a8bb4bf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D115A47-B9E8-4E4F-9CF7-AE26B9CE838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4438</TotalTime>
  <Words>214</Words>
  <Application>Microsoft Office PowerPoint</Application>
  <PresentationFormat>Широкоэкранный</PresentationFormat>
  <Paragraphs>99</Paragraphs>
  <Slides>12</Slides>
  <Notes>10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Rosatom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Василевская Анастасия Брисовна</dc:creator>
  <cp:lastModifiedBy>Золоева Кристина Казбековна</cp:lastModifiedBy>
  <cp:revision>186</cp:revision>
  <dcterms:created xsi:type="dcterms:W3CDTF">2024-06-19T14:40:20Z</dcterms:created>
  <dcterms:modified xsi:type="dcterms:W3CDTF">2024-10-22T12:15:58Z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0x01010047880C43B59DEC409B19797E8E91F2C8</vt:lpwstr>
  </property>
  <property fmtid="{D5CDD505-2E9C-101B-9397-08002B2CF9AE}" pid="3" name="_dlc_DocIdItemGuid">
    <vt:lpwstr>3d1dc330-76c1-4a24-af7d-8aa38371040e</vt:lpwstr>
  </property>
  <property fmtid="{D5CDD505-2E9C-101B-9397-08002B2CF9AE}" pid="4" name="TaxKeyword">
    <vt:lpwstr/>
  </property>
  <property fmtid="{D5CDD505-2E9C-101B-9397-08002B2CF9AE}" pid="5" name="Project">
    <vt:lpwstr>56;#ТЕСТОВЫЙ|2911e326-05c1-4bb2-86c4-140ec432dd56</vt:lpwstr>
  </property>
  <property fmtid="{D5CDD505-2E9C-101B-9397-08002B2CF9AE}" pid="6" name="Contractor">
    <vt:lpwstr/>
  </property>
  <property fmtid="{D5CDD505-2E9C-101B-9397-08002B2CF9AE}" pid="7" name="ProductLine">
    <vt:lpwstr>57;#O＆M|dbad10ec-d69b-45c7-8838-455261a8311d</vt:lpwstr>
  </property>
  <property fmtid="{D5CDD505-2E9C-101B-9397-08002B2CF9AE}" pid="8" name="DocumentType">
    <vt:lpwstr/>
  </property>
</Properties>
</file>