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70" r:id="rId9"/>
    <p:sldId id="263" r:id="rId10"/>
    <p:sldId id="269" r:id="rId11"/>
    <p:sldId id="265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50" userDrawn="1">
          <p15:clr>
            <a:srgbClr val="A4A3A4"/>
          </p15:clr>
        </p15:guide>
        <p15:guide id="5" pos="7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9" pos="3999" userDrawn="1">
          <p15:clr>
            <a:srgbClr val="A4A3A4"/>
          </p15:clr>
        </p15:guide>
        <p15:guide id="10" orient="horz" pos="4320" userDrawn="1">
          <p15:clr>
            <a:srgbClr val="A4A3A4"/>
          </p15:clr>
        </p15:guide>
        <p15:guide id="11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0099"/>
    <a:srgbClr val="202020"/>
    <a:srgbClr val="332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364" autoAdjust="0"/>
  </p:normalViewPr>
  <p:slideViewPr>
    <p:cSldViewPr snapToGrid="0">
      <p:cViewPr varScale="1">
        <p:scale>
          <a:sx n="70" d="100"/>
          <a:sy n="70" d="100"/>
        </p:scale>
        <p:origin x="756" y="60"/>
      </p:cViewPr>
      <p:guideLst>
        <p:guide pos="7650"/>
        <p:guide pos="7"/>
        <p:guide orient="horz"/>
        <p:guide pos="3999"/>
        <p:guide orient="horz" pos="432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1688-9BC8-4A7E-8ACC-10C4C5ED73FF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725C-FD7C-4E96-9221-F2D799044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1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1688-9BC8-4A7E-8ACC-10C4C5ED73FF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725C-FD7C-4E96-9221-F2D799044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4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1688-9BC8-4A7E-8ACC-10C4C5ED73FF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725C-FD7C-4E96-9221-F2D799044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80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1688-9BC8-4A7E-8ACC-10C4C5ED73FF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725C-FD7C-4E96-9221-F2D799044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2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1688-9BC8-4A7E-8ACC-10C4C5ED73FF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725C-FD7C-4E96-9221-F2D799044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46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1688-9BC8-4A7E-8ACC-10C4C5ED73FF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725C-FD7C-4E96-9221-F2D799044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1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1688-9BC8-4A7E-8ACC-10C4C5ED73FF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725C-FD7C-4E96-9221-F2D799044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45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1688-9BC8-4A7E-8ACC-10C4C5ED73FF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725C-FD7C-4E96-9221-F2D799044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17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1688-9BC8-4A7E-8ACC-10C4C5ED73FF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725C-FD7C-4E96-9221-F2D799044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40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1688-9BC8-4A7E-8ACC-10C4C5ED73FF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725C-FD7C-4E96-9221-F2D799044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27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1688-9BC8-4A7E-8ACC-10C4C5ED73FF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725C-FD7C-4E96-9221-F2D799044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65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000000">
                <a:alpha val="85000"/>
              </a:srgbClr>
            </a:gs>
            <a:gs pos="38000">
              <a:srgbClr val="0A128C">
                <a:alpha val="58000"/>
              </a:srgbClr>
            </a:gs>
            <a:gs pos="88000">
              <a:srgbClr val="181CC7">
                <a:alpha val="1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21688-9BC8-4A7E-8ACC-10C4C5ED73FF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9725C-FD7C-4E96-9221-F2D799044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09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2.wdp"/><Relationship Id="rId7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5.jpeg"/><Relationship Id="rId7" Type="http://schemas.openxmlformats.org/officeDocument/2006/relationships/slide" Target="slide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www.haxxess.com/wp-content/uploads/2019/08/bigstock-Computer-hacker-in-hoodie-Obs-28815308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6986"/>
            <a:ext cx="12192000" cy="794657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0286" y="246743"/>
            <a:ext cx="11669485" cy="638628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5143" y="116113"/>
            <a:ext cx="11916227" cy="6633029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F913A672-E2C9-49A3-B8D1-665F05ADB8BC}"/>
              </a:ext>
            </a:extLst>
          </p:cNvPr>
          <p:cNvSpPr txBox="1">
            <a:spLocks/>
          </p:cNvSpPr>
          <p:nvPr/>
        </p:nvSpPr>
        <p:spPr bwMode="grayWhite">
          <a:xfrm>
            <a:off x="1552903" y="1615966"/>
            <a:ext cx="9001789" cy="1499674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 prst="angle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0000"/>
              </a:lnSpc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Доступно о финансовом мошенничестве</a:t>
            </a:r>
            <a:endParaRPr lang="ru-RU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913A672-E2C9-49A3-B8D1-665F05ADB8BC}"/>
              </a:ext>
            </a:extLst>
          </p:cNvPr>
          <p:cNvSpPr txBox="1">
            <a:spLocks/>
          </p:cNvSpPr>
          <p:nvPr/>
        </p:nvSpPr>
        <p:spPr bwMode="grayWhite">
          <a:xfrm>
            <a:off x="4098881" y="3860800"/>
            <a:ext cx="3994235" cy="1299027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 prst="artDeco"/>
          </a:sp3d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обманывают других и как не дать обмануть себя</a:t>
            </a:r>
            <a:r>
              <a:rPr lang="en-US" sz="28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hidden">
          <a:xfrm>
            <a:off x="2409371" y="3265714"/>
            <a:ext cx="7532915" cy="4354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570514" y="63134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ru-RU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Автор работы: Дудин Евгений Николаевич</a:t>
            </a:r>
            <a:endParaRPr lang="ru-RU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0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8971" y="287564"/>
            <a:ext cx="1123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делать если …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3613" y="1292225"/>
            <a:ext cx="8231186" cy="7080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Заблокируйте карту, позвонив в банк, или в онлайн приложении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00891" y="4840696"/>
            <a:ext cx="8245475" cy="8704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банк или полиция вам не помогают, вы имеете право подать в суд</a:t>
            </a:r>
          </a:p>
        </p:txBody>
      </p:sp>
      <p:sp>
        <p:nvSpPr>
          <p:cNvPr id="23" name="Стрелка вправо 22">
            <a:hlinkClick r:id="rId2" action="ppaction://hlinksldjump"/>
          </p:cNvPr>
          <p:cNvSpPr/>
          <p:nvPr/>
        </p:nvSpPr>
        <p:spPr>
          <a:xfrm>
            <a:off x="9214945" y="6149963"/>
            <a:ext cx="2006286" cy="53461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содержание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803275" y="1043789"/>
            <a:ext cx="2525486" cy="1165346"/>
          </a:xfrm>
          <a:prstGeom prst="rightArrow">
            <a:avLst>
              <a:gd name="adj1" fmla="val 50000"/>
              <a:gd name="adj2" fmla="val 3038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Украли карту</a:t>
            </a:r>
            <a:endParaRPr lang="ru-RU" sz="2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800553" y="2238676"/>
            <a:ext cx="2525486" cy="1165346"/>
          </a:xfrm>
          <a:prstGeom prst="rightArrow">
            <a:avLst>
              <a:gd name="adj1" fmla="val 50000"/>
              <a:gd name="adj2" fmla="val 30384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Списали средства</a:t>
            </a:r>
          </a:p>
        </p:txBody>
      </p:sp>
      <p:sp>
        <p:nvSpPr>
          <p:cNvPr id="21" name="Стрелка вправо 20"/>
          <p:cNvSpPr/>
          <p:nvPr/>
        </p:nvSpPr>
        <p:spPr>
          <a:xfrm>
            <a:off x="788986" y="3509116"/>
            <a:ext cx="2525486" cy="1165346"/>
          </a:xfrm>
          <a:prstGeom prst="rightArrow">
            <a:avLst>
              <a:gd name="adj1" fmla="val 50000"/>
              <a:gd name="adj2" fmla="val 28749"/>
            </a:avLst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Оформили кредит на вас</a:t>
            </a:r>
          </a:p>
        </p:txBody>
      </p:sp>
      <p:sp>
        <p:nvSpPr>
          <p:cNvPr id="28" name="Стрелка вправо 27"/>
          <p:cNvSpPr/>
          <p:nvPr/>
        </p:nvSpPr>
        <p:spPr>
          <a:xfrm>
            <a:off x="800553" y="4674462"/>
            <a:ext cx="2525486" cy="1181100"/>
          </a:xfrm>
          <a:prstGeom prst="rightArrow">
            <a:avLst>
              <a:gd name="adj1" fmla="val 50000"/>
              <a:gd name="adj2" fmla="val 3071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Отказали в </a:t>
            </a:r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помощи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500891" y="2318837"/>
            <a:ext cx="8212137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Заблокируйте карту, сделайте выписку о несогласии с операцией или напишите в тех. поддержку, обратитесь в полицию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489324" y="3608327"/>
            <a:ext cx="8245475" cy="97155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Обратитесь в банк и полицию, сообщите, что кредит оформляли не вы, составьте 2 копии экземпляров претензии и документов, подтверждающих платеж</a:t>
            </a:r>
          </a:p>
        </p:txBody>
      </p:sp>
    </p:spTree>
    <p:extLst>
      <p:ext uri="{BB962C8B-B14F-4D97-AF65-F5344CB8AC3E}">
        <p14:creationId xmlns:p14="http://schemas.microsoft.com/office/powerpoint/2010/main" val="176295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7" grpId="0" animBg="1"/>
      <p:bldP spid="2" grpId="0" animBg="1"/>
      <p:bldP spid="20" grpId="0" animBg="1"/>
      <p:bldP spid="21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с одним вырезанным углом 21"/>
          <p:cNvSpPr/>
          <p:nvPr/>
        </p:nvSpPr>
        <p:spPr>
          <a:xfrm>
            <a:off x="5825617" y="2714217"/>
            <a:ext cx="6085229" cy="1172028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endParaRPr lang="ru-RU" sz="2000" b="1" dirty="0" smtClean="0">
              <a:solidFill>
                <a:schemeClr val="tx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https://images.hdqwalls.com/download/monochrome-dark-people-qhd-2560x16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97"/>
          <a:stretch/>
        </p:blipFill>
        <p:spPr bwMode="auto">
          <a:xfrm>
            <a:off x="308428" y="1752600"/>
            <a:ext cx="377553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2027" y="192314"/>
            <a:ext cx="6349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Популярные методы мошенничества в России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162913" y="1506276"/>
            <a:ext cx="551543" cy="55154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>
            <a:off x="5834051" y="1494973"/>
            <a:ext cx="6104091" cy="1059042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endParaRPr lang="ru-RU" sz="2000" b="1" dirty="0" smtClean="0">
              <a:solidFill>
                <a:schemeClr val="tx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162913" y="2730983"/>
            <a:ext cx="551543" cy="55154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162913" y="4061893"/>
            <a:ext cx="551543" cy="55154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>
            <a:off x="5820137" y="4027017"/>
            <a:ext cx="6090709" cy="1161142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endParaRPr lang="ru-RU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150757" y="5344406"/>
            <a:ext cx="551543" cy="55154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с одним вырезанным углом 14"/>
          <p:cNvSpPr/>
          <p:nvPr/>
        </p:nvSpPr>
        <p:spPr>
          <a:xfrm>
            <a:off x="5797834" y="5269236"/>
            <a:ext cx="6102184" cy="935954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трелка вправо 15">
            <a:hlinkClick r:id="rId3" action="ppaction://hlinksldjump"/>
          </p:cNvPr>
          <p:cNvSpPr/>
          <p:nvPr/>
        </p:nvSpPr>
        <p:spPr>
          <a:xfrm>
            <a:off x="10066283" y="6292160"/>
            <a:ext cx="1038007" cy="54327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18777" y="6374896"/>
            <a:ext cx="1792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Далее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0980683" y="6305376"/>
            <a:ext cx="814518" cy="3429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0937701" y="6386570"/>
            <a:ext cx="781521" cy="3544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4865" y="1863269"/>
            <a:ext cx="5966043" cy="584775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Можно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купить почти любые данные: от ФИО до ИНН, также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вредоностное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для мошеннических действий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25129" y="1498116"/>
            <a:ext cx="147926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Даркнет</a:t>
            </a:r>
            <a:endParaRPr lang="ru-RU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58017" y="2719426"/>
            <a:ext cx="184756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Новая карта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25616" y="3006754"/>
            <a:ext cx="6085231" cy="830997"/>
          </a:xfrm>
          <a:prstGeom prst="rect">
            <a:avLst/>
          </a:prstGeom>
          <a:noFill/>
          <a:ln>
            <a:noFill/>
          </a:ln>
        </p:spPr>
        <p:txBody>
          <a:bodyPr wrap="square" lIns="180000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Клиенту доставляется пластиковая карта, мошенники </a:t>
            </a: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предлагают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помочь в ее активации, тем самым крадя данные от нее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807000" y="4061893"/>
            <a:ext cx="3493264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Подозрение в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госизмене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797834" y="4337664"/>
            <a:ext cx="6102184" cy="830997"/>
          </a:xfrm>
          <a:prstGeom prst="rect">
            <a:avLst/>
          </a:prstGeom>
          <a:noFill/>
          <a:ln>
            <a:noFill/>
          </a:ln>
        </p:spPr>
        <p:txBody>
          <a:bodyPr wrap="square" lIns="180000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Мошенники представляются ФСБ и обвиняют в финансировании иностранных войск, далее просят данные для проверки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797834" y="5259661"/>
            <a:ext cx="2757486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Звонок из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Госуслуг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97833" y="5560910"/>
            <a:ext cx="6035903" cy="584775"/>
          </a:xfrm>
          <a:prstGeom prst="rect">
            <a:avLst/>
          </a:prstGeom>
          <a:noFill/>
          <a:ln>
            <a:noFill/>
          </a:ln>
        </p:spPr>
        <p:txBody>
          <a:bodyPr wrap="square" lIns="180000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Мошенники говорят, что вы давно не заходили на сайт и просят обновить пароли, тем самым крадя старые</a:t>
            </a:r>
          </a:p>
        </p:txBody>
      </p:sp>
    </p:spTree>
    <p:extLst>
      <p:ext uri="{BB962C8B-B14F-4D97-AF65-F5344CB8AC3E}">
        <p14:creationId xmlns:p14="http://schemas.microsoft.com/office/powerpoint/2010/main" val="79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3" grpId="0"/>
      <p:bldP spid="6" grpId="0"/>
      <p:bldP spid="20" grpId="0"/>
      <p:bldP spid="9" grpId="0"/>
      <p:bldP spid="21" grpId="0"/>
      <p:bldP spid="26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7772" y="2077000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2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000000">
                <a:alpha val="85000"/>
              </a:srgbClr>
            </a:gs>
            <a:gs pos="38000">
              <a:schemeClr val="accent1">
                <a:lumMod val="75000"/>
              </a:schemeClr>
            </a:gs>
            <a:gs pos="88000">
              <a:schemeClr val="accent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nformationage-production.s3.amazonaws.com/uploads/2022/10/AdobeStock_78179893-2-scaled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91" t="1944" r="-511" b="-1944"/>
          <a:stretch/>
        </p:blipFill>
        <p:spPr bwMode="auto">
          <a:xfrm>
            <a:off x="5816600" y="0"/>
            <a:ext cx="6477000" cy="7010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3" name="Прямоугольник с одним вырезанным углом 2"/>
          <p:cNvSpPr/>
          <p:nvPr/>
        </p:nvSpPr>
        <p:spPr>
          <a:xfrm>
            <a:off x="6147179" y="758882"/>
            <a:ext cx="5844904" cy="972457"/>
          </a:xfrm>
          <a:prstGeom prst="snip1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6924" y="1853019"/>
            <a:ext cx="5257800" cy="203981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5248" y="2205504"/>
            <a:ext cx="5338916" cy="133484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 вы узнаете…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6245474" y="856798"/>
            <a:ext cx="5569153" cy="76944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такое финансовое мошенничество. Его виды </a:t>
            </a:r>
            <a:endParaRPr lang="ru-RU" sz="2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с одним вырезанным углом 8"/>
          <p:cNvSpPr/>
          <p:nvPr/>
        </p:nvSpPr>
        <p:spPr>
          <a:xfrm>
            <a:off x="6132513" y="2143545"/>
            <a:ext cx="5834743" cy="1066800"/>
          </a:xfrm>
          <a:prstGeom prst="snip1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6277785" y="2284640"/>
            <a:ext cx="5703983" cy="76944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 люди продолжают становится жертвами мошенников</a:t>
            </a:r>
            <a:r>
              <a:rPr lang="en-US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2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с одним вырезанным углом 14"/>
          <p:cNvSpPr/>
          <p:nvPr/>
        </p:nvSpPr>
        <p:spPr>
          <a:xfrm>
            <a:off x="6132513" y="3661739"/>
            <a:ext cx="5867400" cy="943429"/>
          </a:xfrm>
          <a:prstGeom prst="snip1Rect">
            <a:avLst>
              <a:gd name="adj" fmla="val 24744"/>
            </a:avLst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6" action="ppaction://hlinksldjump"/>
          </p:cNvPr>
          <p:cNvSpPr txBox="1"/>
          <p:nvPr/>
        </p:nvSpPr>
        <p:spPr>
          <a:xfrm>
            <a:off x="6278238" y="3752850"/>
            <a:ext cx="5721675" cy="76944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обезопасить себя и близких от мошенников</a:t>
            </a:r>
            <a:r>
              <a:rPr lang="en-US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2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с одним вырезанным углом 16"/>
          <p:cNvSpPr/>
          <p:nvPr/>
        </p:nvSpPr>
        <p:spPr>
          <a:xfrm>
            <a:off x="6132513" y="5128589"/>
            <a:ext cx="5867399" cy="943429"/>
          </a:xfrm>
          <a:prstGeom prst="snip1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7" action="ppaction://hlinksldjump"/>
          </p:cNvPr>
          <p:cNvSpPr txBox="1"/>
          <p:nvPr/>
        </p:nvSpPr>
        <p:spPr>
          <a:xfrm>
            <a:off x="6278237" y="5222544"/>
            <a:ext cx="5721676" cy="76944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Современные тренды и факты о финансовом мошенничестве</a:t>
            </a:r>
            <a:endParaRPr lang="ru-RU" sz="2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10304059" y="1291772"/>
            <a:ext cx="1695853" cy="406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Подробнее…</a:t>
            </a:r>
            <a:endParaRPr lang="ru-RU" sz="16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10279039" y="2822596"/>
            <a:ext cx="1695853" cy="406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Подробнее…</a:t>
            </a:r>
            <a:endParaRPr lang="ru-RU" sz="16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>
            <a:hlinkClick r:id="rId6" action="ppaction://hlinksldjump"/>
          </p:cNvPr>
          <p:cNvSpPr/>
          <p:nvPr/>
        </p:nvSpPr>
        <p:spPr>
          <a:xfrm>
            <a:off x="10281312" y="4189647"/>
            <a:ext cx="1695853" cy="406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Подробнее…</a:t>
            </a:r>
            <a:endParaRPr lang="ru-RU" sz="16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>
            <a:hlinkClick r:id="rId8" action="ppaction://hlinksldjump"/>
          </p:cNvPr>
          <p:cNvSpPr/>
          <p:nvPr/>
        </p:nvSpPr>
        <p:spPr>
          <a:xfrm>
            <a:off x="10265959" y="5673272"/>
            <a:ext cx="1695853" cy="406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Подробнее…</a:t>
            </a:r>
            <a:endParaRPr lang="ru-RU" sz="16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4469939" y="5991985"/>
            <a:ext cx="1220537" cy="456743"/>
            <a:chOff x="11392696" y="6386285"/>
            <a:chExt cx="630983" cy="273823"/>
          </a:xfrm>
        </p:grpSpPr>
        <p:sp>
          <p:nvSpPr>
            <p:cNvPr id="21" name="Стрелка вправо 20">
              <a:hlinkClick r:id="rId9" action="ppaction://hlinksldjump"/>
            </p:cNvPr>
            <p:cNvSpPr/>
            <p:nvPr/>
          </p:nvSpPr>
          <p:spPr>
            <a:xfrm>
              <a:off x="11392696" y="6386285"/>
              <a:ext cx="630983" cy="273823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457565" y="6423427"/>
              <a:ext cx="501245" cy="18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10" action="ppaction://hlinksldjump"/>
                </a:rPr>
                <a:t>Выход</a:t>
              </a:r>
              <a:endPara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4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9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1725" y="1019146"/>
            <a:ext cx="7895771" cy="64633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ru-RU" sz="3600" b="1" i="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Финансовое мошенничество</a:t>
            </a:r>
            <a:r>
              <a:rPr lang="ru-RU" sz="3600" b="0" i="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29943" y="2620170"/>
            <a:ext cx="61685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Совершение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противоправных действий в сфере денежного обращения путём обмана, злоупотребления доверием и других манипуляций с целью незаконного обогащения.</a:t>
            </a:r>
          </a:p>
        </p:txBody>
      </p:sp>
      <p:pic>
        <p:nvPicPr>
          <p:cNvPr id="2050" name="Picture 2" descr="3607151.jpg (1843×1214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50" y="2200013"/>
            <a:ext cx="4141698" cy="2531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outerShdw blurRad="76200" dist="50800" dir="5400000" algn="ctr" rotWithShape="0">
              <a:srgbClr val="000000"/>
            </a:outerShd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77371" y="420914"/>
            <a:ext cx="641531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390519" y="400050"/>
            <a:ext cx="15881" cy="60896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780213" y="6480628"/>
            <a:ext cx="496910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1772900" y="441325"/>
            <a:ext cx="5444" cy="60801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10295528" y="5857467"/>
            <a:ext cx="1220537" cy="456743"/>
            <a:chOff x="11392696" y="6386285"/>
            <a:chExt cx="630983" cy="273823"/>
          </a:xfrm>
        </p:grpSpPr>
        <p:sp>
          <p:nvSpPr>
            <p:cNvPr id="11" name="Стрелка вправо 10">
              <a:hlinkClick r:id="rId3" action="ppaction://hlinksldjump"/>
            </p:cNvPr>
            <p:cNvSpPr/>
            <p:nvPr/>
          </p:nvSpPr>
          <p:spPr>
            <a:xfrm>
              <a:off x="11392696" y="6386285"/>
              <a:ext cx="630983" cy="273823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457565" y="6423427"/>
              <a:ext cx="501245" cy="18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Далее</a:t>
              </a:r>
              <a:endPara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с одним вырезанным углом 32"/>
          <p:cNvSpPr/>
          <p:nvPr/>
        </p:nvSpPr>
        <p:spPr>
          <a:xfrm>
            <a:off x="8556172" y="2551225"/>
            <a:ext cx="3309257" cy="1755549"/>
          </a:xfrm>
          <a:prstGeom prst="snip1Rect">
            <a:avLst>
              <a:gd name="adj" fmla="val 21628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с одним вырезанным углом 37"/>
          <p:cNvSpPr/>
          <p:nvPr/>
        </p:nvSpPr>
        <p:spPr>
          <a:xfrm>
            <a:off x="4477884" y="2551225"/>
            <a:ext cx="3309257" cy="1755549"/>
          </a:xfrm>
          <a:prstGeom prst="snip1Rect">
            <a:avLst>
              <a:gd name="adj" fmla="val 2162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>
            <a:off x="409121" y="2551224"/>
            <a:ext cx="3309257" cy="1755549"/>
          </a:xfrm>
          <a:prstGeom prst="snip1Rect">
            <a:avLst>
              <a:gd name="adj" fmla="val 2162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31720" y="2744461"/>
            <a:ext cx="2329610" cy="494731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Банк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2" name="Picture 4" descr="https://avatars.mds.yandex.net/i?id=2be6715326f44acc06950e003a5bcec5f5a4ff55-12510920-images-thumbs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2" y="2703869"/>
            <a:ext cx="629764" cy="51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2502" y="3275705"/>
            <a:ext cx="3113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Кредиты;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Депозиты;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енные бумаги.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133140" y="2744460"/>
            <a:ext cx="2448234" cy="49418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Интернет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43490" y="3239192"/>
            <a:ext cx="3627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Фишинг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Смишинг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«Нигерийские письма».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8" name="Picture 10" descr="https://avatars.mds.yandex.net/i?id=b72fd43f297dc429075abaaece598f3068f66f38-4592885-images-thumbs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99" y="2648926"/>
            <a:ext cx="617014" cy="61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Скругленный прямоугольник 39"/>
          <p:cNvSpPr/>
          <p:nvPr/>
        </p:nvSpPr>
        <p:spPr>
          <a:xfrm>
            <a:off x="9192366" y="2744461"/>
            <a:ext cx="2435527" cy="494731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Телефон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586273" y="3239192"/>
            <a:ext cx="303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Звонок друга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dirty="0" smtClean="0">
              <a:solidFill>
                <a:schemeClr val="bg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Звонок банка;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Звонок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ператора.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60" name="Picture 12" descr="https://avatars.mds.yandex.net/i?id=0b3b88af5e5f9f29c9531a8418039cf2e2b67fd1-8191765-images-thumbs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178" y="2734367"/>
            <a:ext cx="879998" cy="50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Стрелка вправо 2058">
            <a:hlinkClick r:id="rId5" action="ppaction://hlinksldjump"/>
          </p:cNvPr>
          <p:cNvSpPr/>
          <p:nvPr/>
        </p:nvSpPr>
        <p:spPr>
          <a:xfrm>
            <a:off x="9624848" y="6030311"/>
            <a:ext cx="2096814" cy="62979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</a:t>
            </a:r>
          </a:p>
        </p:txBody>
      </p:sp>
      <p:sp>
        <p:nvSpPr>
          <p:cNvPr id="32" name="Скругленный прямоугольник 31">
            <a:hlinkClick r:id="rId6" action="ppaction://hlinksldjump"/>
          </p:cNvPr>
          <p:cNvSpPr/>
          <p:nvPr/>
        </p:nvSpPr>
        <p:spPr>
          <a:xfrm>
            <a:off x="1065174" y="4424563"/>
            <a:ext cx="1997152" cy="45696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Подробнее…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Скругленный прямоугольник 33">
            <a:hlinkClick r:id="rId7" action="ppaction://hlinksldjump"/>
          </p:cNvPr>
          <p:cNvSpPr/>
          <p:nvPr/>
        </p:nvSpPr>
        <p:spPr>
          <a:xfrm>
            <a:off x="9218186" y="4464875"/>
            <a:ext cx="1963003" cy="43086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Подробнее…</a:t>
            </a:r>
            <a:endParaRPr lang="ru-RU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Скругленный прямоугольник 34">
            <a:hlinkClick r:id="rId8" action="ppaction://hlinksldjump"/>
          </p:cNvPr>
          <p:cNvSpPr/>
          <p:nvPr/>
        </p:nvSpPr>
        <p:spPr>
          <a:xfrm>
            <a:off x="5124601" y="4432777"/>
            <a:ext cx="2015823" cy="44127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Подробнее…</a:t>
            </a:r>
            <a:endParaRPr lang="ru-RU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76010" y="685317"/>
            <a:ext cx="7895771" cy="64633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ru-RU" sz="3600" b="1" i="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используют мошенники</a:t>
            </a:r>
            <a:endParaRPr lang="ru-RU" sz="3600" b="0" i="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6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5" grpId="0" animBg="1"/>
      <p:bldP spid="21" grpId="0" animBg="1"/>
      <p:bldP spid="23" grpId="0"/>
      <p:bldP spid="27" grpId="0" animBg="1"/>
      <p:bldP spid="29" grpId="0"/>
      <p:bldP spid="40" grpId="0" animBg="1"/>
      <p:bldP spid="41" grpId="0"/>
      <p:bldP spid="32" grpId="0" animBg="1"/>
      <p:bldP spid="34" grpId="0" animBg="1"/>
      <p:bldP spid="35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с одним вырезанным углом 26"/>
          <p:cNvSpPr/>
          <p:nvPr/>
        </p:nvSpPr>
        <p:spPr>
          <a:xfrm>
            <a:off x="6708775" y="3511817"/>
            <a:ext cx="4886419" cy="1037436"/>
          </a:xfrm>
          <a:prstGeom prst="snip1Rect">
            <a:avLst>
              <a:gd name="adj" fmla="val 3205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с одним вырезанным углом 25"/>
          <p:cNvSpPr/>
          <p:nvPr/>
        </p:nvSpPr>
        <p:spPr>
          <a:xfrm>
            <a:off x="6720149" y="4775792"/>
            <a:ext cx="4886419" cy="1037436"/>
          </a:xfrm>
          <a:prstGeom prst="snip1Rect">
            <a:avLst>
              <a:gd name="adj" fmla="val 30658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с одним вырезанным углом 9"/>
          <p:cNvSpPr/>
          <p:nvPr/>
        </p:nvSpPr>
        <p:spPr>
          <a:xfrm>
            <a:off x="6704227" y="2278970"/>
            <a:ext cx="4886419" cy="1037436"/>
          </a:xfrm>
          <a:prstGeom prst="snip1Rect">
            <a:avLst>
              <a:gd name="adj" fmla="val 3625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417" y="305930"/>
            <a:ext cx="5751096" cy="12003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Мошенничество при посредничестве банка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683250" y="2293939"/>
            <a:ext cx="812800" cy="812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36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Управляющая кнопка: настраиваемая 6">
            <a:hlinkClick r:id="" action="ppaction://noaction" highlightClick="1"/>
          </p:cNvPr>
          <p:cNvSpPr/>
          <p:nvPr/>
        </p:nvSpPr>
        <p:spPr>
          <a:xfrm>
            <a:off x="6724650" y="2295383"/>
            <a:ext cx="4881917" cy="99372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400"/>
            <a:r>
              <a:rPr lang="ru-RU" sz="2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ринудить клиента оплатить кредит на поддельном счету</a:t>
            </a:r>
            <a:endParaRPr lang="ru-RU" sz="2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708650" y="3605350"/>
            <a:ext cx="812800" cy="8128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7" name="Управляющая кнопка: настраиваемая 16">
            <a:hlinkClick r:id="" action="ppaction://noaction" highlightClick="1"/>
          </p:cNvPr>
          <p:cNvSpPr/>
          <p:nvPr/>
        </p:nvSpPr>
        <p:spPr>
          <a:xfrm>
            <a:off x="6762751" y="3493826"/>
            <a:ext cx="4171950" cy="106708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400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Оформить кредит без ведома  заемщика</a:t>
            </a:r>
            <a:endParaRPr lang="ru-RU" sz="2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34604" y="1482708"/>
            <a:ext cx="4364215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Мошенники могут:</a:t>
            </a:r>
            <a:endParaRPr lang="ru-RU" sz="4800" b="0" i="0" dirty="0" smtClean="0">
              <a:solidFill>
                <a:schemeClr val="bg2">
                  <a:lumMod val="1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683250" y="4844031"/>
            <a:ext cx="812800" cy="812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36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Управляющая кнопка: настраиваемая 19">
            <a:hlinkClick r:id="" action="ppaction://noaction" highlightClick="1"/>
          </p:cNvPr>
          <p:cNvSpPr/>
          <p:nvPr/>
        </p:nvSpPr>
        <p:spPr>
          <a:xfrm>
            <a:off x="6781801" y="4819295"/>
            <a:ext cx="4171950" cy="100993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400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Списать средства без ведома заемщика</a:t>
            </a:r>
            <a:endParaRPr lang="ru-RU" sz="2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Выгнутая вниз стрелка 14"/>
          <p:cNvSpPr/>
          <p:nvPr/>
        </p:nvSpPr>
        <p:spPr>
          <a:xfrm>
            <a:off x="11167673" y="6408920"/>
            <a:ext cx="779488" cy="299803"/>
          </a:xfrm>
          <a:prstGeom prst="curvedUp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99093" y="6282035"/>
            <a:ext cx="1427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Обратно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Овал 21">
            <a:hlinkClick r:id="rId2" action="ppaction://hlinksldjump"/>
          </p:cNvPr>
          <p:cNvSpPr/>
          <p:nvPr/>
        </p:nvSpPr>
        <p:spPr>
          <a:xfrm>
            <a:off x="11062740" y="6250899"/>
            <a:ext cx="998226" cy="4871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12" descr="https://retirerichtoday.com/wp-content/uploads/2016/06/Fotolia_20360268_Subscription_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84" t="15349" r="17681" b="10209"/>
          <a:stretch/>
        </p:blipFill>
        <p:spPr bwMode="auto">
          <a:xfrm>
            <a:off x="823939" y="2403702"/>
            <a:ext cx="3880353" cy="320312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93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10" grpId="0" animBg="1"/>
      <p:bldP spid="5" grpId="0"/>
      <p:bldP spid="6" grpId="0" animBg="1"/>
      <p:bldP spid="7" grpId="0"/>
      <p:bldP spid="16" grpId="0" animBg="1"/>
      <p:bldP spid="17" grpId="0"/>
      <p:bldP spid="18" grpId="0"/>
      <p:bldP spid="19" grpId="0" animBg="1"/>
      <p:bldP spid="20" grpId="0"/>
      <p:bldP spid="15" grpId="0" animBg="1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с одним вырезанным углом 21"/>
          <p:cNvSpPr/>
          <p:nvPr/>
        </p:nvSpPr>
        <p:spPr>
          <a:xfrm>
            <a:off x="7277100" y="2160028"/>
            <a:ext cx="4701442" cy="1157786"/>
          </a:xfrm>
          <a:prstGeom prst="snip1Rect">
            <a:avLst>
              <a:gd name="adj" fmla="val 3130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с одним вырезанным углом 19"/>
          <p:cNvSpPr/>
          <p:nvPr/>
        </p:nvSpPr>
        <p:spPr>
          <a:xfrm>
            <a:off x="7277100" y="3465513"/>
            <a:ext cx="4705350" cy="1157786"/>
          </a:xfrm>
          <a:prstGeom prst="snip1Rect">
            <a:avLst>
              <a:gd name="adj" fmla="val 3130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4" name="Picture 10" descr="https://avatars.mds.yandex.net/i?id=1fbe738cee84f4b1967d81ab3b9681fb_l-5335451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9" r="-33"/>
          <a:stretch/>
        </p:blipFill>
        <p:spPr bwMode="auto">
          <a:xfrm>
            <a:off x="694502" y="2152514"/>
            <a:ext cx="3725098" cy="3256093"/>
          </a:xfrm>
          <a:prstGeom prst="rect">
            <a:avLst/>
          </a:prstGeom>
          <a:solidFill>
            <a:schemeClr val="bg1">
              <a:lumMod val="65000"/>
            </a:schemeClr>
          </a:solidFill>
          <a:extLst/>
        </p:spPr>
      </p:pic>
      <p:sp>
        <p:nvSpPr>
          <p:cNvPr id="4" name="Прямоугольник 3"/>
          <p:cNvSpPr/>
          <p:nvPr/>
        </p:nvSpPr>
        <p:spPr>
          <a:xfrm>
            <a:off x="413972" y="392334"/>
            <a:ext cx="6024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Мошенничество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помощью интернета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>
            <a:off x="7258050" y="4831307"/>
            <a:ext cx="4714209" cy="1119117"/>
          </a:xfrm>
          <a:prstGeom prst="snip1Rect">
            <a:avLst>
              <a:gd name="adj" fmla="val 3130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355231" y="2252538"/>
            <a:ext cx="812800" cy="812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36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Управляющая кнопка: настраиваемая 10">
            <a:hlinkClick r:id="" action="ppaction://noaction" highlightClick="1"/>
          </p:cNvPr>
          <p:cNvSpPr/>
          <p:nvPr/>
        </p:nvSpPr>
        <p:spPr>
          <a:xfrm>
            <a:off x="7271599" y="2552132"/>
            <a:ext cx="4784514" cy="58383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400"/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Красть персональные данных посредством «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спамерской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рассылки»</a:t>
            </a:r>
            <a:endParaRPr lang="ru-RU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392198" y="3700565"/>
            <a:ext cx="812800" cy="8128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7286204" y="3916907"/>
            <a:ext cx="4752420" cy="63207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400"/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Слать СМС с просьбой указать персональные данные</a:t>
            </a:r>
            <a:endParaRPr lang="ru-RU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392198" y="5043137"/>
            <a:ext cx="812800" cy="812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36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84411" y="1380818"/>
            <a:ext cx="4352845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Мошенники могут:</a:t>
            </a:r>
            <a:endParaRPr lang="ru-RU" sz="4800" b="0" i="0" dirty="0" smtClean="0">
              <a:solidFill>
                <a:schemeClr val="bg2">
                  <a:lumMod val="1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Управляющая кнопка: настраиваемая 16">
            <a:hlinkClick r:id="" action="ppaction://noaction" highlightClick="1"/>
          </p:cNvPr>
          <p:cNvSpPr/>
          <p:nvPr/>
        </p:nvSpPr>
        <p:spPr>
          <a:xfrm>
            <a:off x="7168031" y="5210136"/>
            <a:ext cx="4793522" cy="57645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400"/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Отправить СМС на почту, для оплаты услуг адвоката для получения наследств</a:t>
            </a:r>
            <a:endParaRPr lang="ru-RU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Выгнутая вниз стрелка 25"/>
          <p:cNvSpPr/>
          <p:nvPr/>
        </p:nvSpPr>
        <p:spPr>
          <a:xfrm>
            <a:off x="11298182" y="6420279"/>
            <a:ext cx="779488" cy="242227"/>
          </a:xfrm>
          <a:prstGeom prst="curvedUp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9681026" y="6186589"/>
            <a:ext cx="2510974" cy="479251"/>
            <a:chOff x="9874250" y="6282035"/>
            <a:chExt cx="2165222" cy="593167"/>
          </a:xfrm>
        </p:grpSpPr>
        <p:sp>
          <p:nvSpPr>
            <p:cNvPr id="27" name="TextBox 26"/>
            <p:cNvSpPr txBox="1"/>
            <p:nvPr/>
          </p:nvSpPr>
          <p:spPr>
            <a:xfrm>
              <a:off x="9874250" y="6282035"/>
              <a:ext cx="1352550" cy="57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Обратно</a:t>
              </a:r>
              <a:endParaRPr lang="ru-RU" sz="2400" dirty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Овал 27">
              <a:hlinkClick r:id="rId3" action="ppaction://hlinksldjump"/>
            </p:cNvPr>
            <p:cNvSpPr/>
            <p:nvPr/>
          </p:nvSpPr>
          <p:spPr>
            <a:xfrm>
              <a:off x="11041246" y="6512905"/>
              <a:ext cx="998226" cy="36229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263185" y="4803588"/>
            <a:ext cx="391357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6400">
              <a:spcAft>
                <a:spcPts val="600"/>
              </a:spcAft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«НИГЕРИЙСКИЕ ПИСЬМА»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90503" y="3489994"/>
            <a:ext cx="177997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6400">
              <a:spcAft>
                <a:spcPts val="1200"/>
              </a:spcAft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СМИШИНГ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57952" y="2152514"/>
            <a:ext cx="160364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6400">
              <a:spcAft>
                <a:spcPts val="1200"/>
              </a:spcAft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ФИШИНГ</a:t>
            </a:r>
          </a:p>
        </p:txBody>
      </p:sp>
    </p:spTree>
    <p:extLst>
      <p:ext uri="{BB962C8B-B14F-4D97-AF65-F5344CB8AC3E}">
        <p14:creationId xmlns:p14="http://schemas.microsoft.com/office/powerpoint/2010/main" val="191852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  <p:bldP spid="4" grpId="0"/>
      <p:bldP spid="8" grpId="0" animBg="1"/>
      <p:bldP spid="10" grpId="0" animBg="1"/>
      <p:bldP spid="11" grpId="0"/>
      <p:bldP spid="12" grpId="0" animBg="1"/>
      <p:bldP spid="13" grpId="0"/>
      <p:bldP spid="14" grpId="0" animBg="1"/>
      <p:bldP spid="16" grpId="0"/>
      <p:bldP spid="17" grpId="0"/>
      <p:bldP spid="26" grpId="0" animBg="1"/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edia-manager.noticiasaominuto.com.br/gallery/1920/naom_5ab8d8112b747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80" b="100000" l="5000" r="94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51" y="2322095"/>
            <a:ext cx="4041648" cy="30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7485" y="190500"/>
            <a:ext cx="60439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Мошенничество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помощью телефонных звонков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6908801" y="3396020"/>
            <a:ext cx="4959350" cy="1257300"/>
          </a:xfrm>
          <a:prstGeom prst="snip1Rect">
            <a:avLst>
              <a:gd name="adj" fmla="val 3860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>
            <a:off x="6893526" y="4738591"/>
            <a:ext cx="4974623" cy="1257300"/>
          </a:xfrm>
          <a:prstGeom prst="snip1Rect">
            <a:avLst>
              <a:gd name="adj" fmla="val 4668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с одним вырезанным углом 8"/>
          <p:cNvSpPr/>
          <p:nvPr/>
        </p:nvSpPr>
        <p:spPr>
          <a:xfrm>
            <a:off x="6908800" y="2067963"/>
            <a:ext cx="4959349" cy="1257300"/>
          </a:xfrm>
          <a:prstGeom prst="snip1Rect">
            <a:avLst>
              <a:gd name="adj" fmla="val 3398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42013" y="2213333"/>
            <a:ext cx="812800" cy="8128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36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Управляющая кнопка: настраиваемая 10">
            <a:hlinkClick r:id="" action="ppaction://noaction" highlightClick="1"/>
          </p:cNvPr>
          <p:cNvSpPr/>
          <p:nvPr/>
        </p:nvSpPr>
        <p:spPr>
          <a:xfrm>
            <a:off x="6923315" y="2061029"/>
            <a:ext cx="5001985" cy="128398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Aft>
                <a:spcPts val="1200"/>
              </a:spcAft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Снять денежные средства с номера владельца</a:t>
            </a:r>
            <a:endParaRPr lang="ru-RU" sz="2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42467" y="3661360"/>
            <a:ext cx="812800" cy="8128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6915149" y="3429000"/>
            <a:ext cx="4914901" cy="118654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400">
              <a:spcAft>
                <a:spcPts val="1200"/>
              </a:spcAft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Представиться родственником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попросить перевести некую сумму</a:t>
            </a:r>
            <a:endParaRPr lang="ru-RU" sz="2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942467" y="5003932"/>
            <a:ext cx="812800" cy="8128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36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01076" y="1259520"/>
            <a:ext cx="4287837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Мошенники могут:</a:t>
            </a:r>
            <a:endParaRPr lang="ru-RU" sz="4800" b="0" i="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Управляющая кнопка: настраиваемая 15">
            <a:hlinkClick r:id="" action="ppaction://noaction" highlightClick="1"/>
          </p:cNvPr>
          <p:cNvSpPr/>
          <p:nvPr/>
        </p:nvSpPr>
        <p:spPr>
          <a:xfrm>
            <a:off x="6858000" y="4659992"/>
            <a:ext cx="4952999" cy="129427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400">
              <a:spcAft>
                <a:spcPts val="600"/>
              </a:spcAft>
            </a:pP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Попросить перезвонить на номер, звоня на который списывается значительная сумма</a:t>
            </a:r>
            <a:endParaRPr lang="ru-RU" sz="22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Выгнутая вниз стрелка 16"/>
          <p:cNvSpPr/>
          <p:nvPr/>
        </p:nvSpPr>
        <p:spPr>
          <a:xfrm>
            <a:off x="11164829" y="6417587"/>
            <a:ext cx="779488" cy="299803"/>
          </a:xfrm>
          <a:prstGeom prst="curvedUp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9764713" y="6275348"/>
            <a:ext cx="2603500" cy="487180"/>
            <a:chOff x="9874250" y="6263680"/>
            <a:chExt cx="2156359" cy="487180"/>
          </a:xfrm>
        </p:grpSpPr>
        <p:sp>
          <p:nvSpPr>
            <p:cNvPr id="19" name="TextBox 18"/>
            <p:cNvSpPr txBox="1"/>
            <p:nvPr/>
          </p:nvSpPr>
          <p:spPr>
            <a:xfrm>
              <a:off x="9874250" y="6282035"/>
              <a:ext cx="135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Обратно</a:t>
              </a:r>
              <a:endParaRPr lang="ru-RU" sz="2400" dirty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Овал 19">
              <a:hlinkClick r:id="rId4" action="ppaction://hlinksldjump"/>
            </p:cNvPr>
            <p:cNvSpPr/>
            <p:nvPr/>
          </p:nvSpPr>
          <p:spPr>
            <a:xfrm>
              <a:off x="11032383" y="6263680"/>
              <a:ext cx="998226" cy="4871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15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000000">
                <a:alpha val="85000"/>
              </a:srgbClr>
            </a:gs>
            <a:gs pos="61000">
              <a:srgbClr val="0A128C">
                <a:alpha val="58000"/>
              </a:srgbClr>
            </a:gs>
            <a:gs pos="100000">
              <a:srgbClr val="181CC7">
                <a:alpha val="1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с одним вырезанным углом 47"/>
          <p:cNvSpPr/>
          <p:nvPr/>
        </p:nvSpPr>
        <p:spPr>
          <a:xfrm>
            <a:off x="4449857" y="2262921"/>
            <a:ext cx="3456059" cy="1797904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с одним вырезанным углом 48"/>
          <p:cNvSpPr/>
          <p:nvPr/>
        </p:nvSpPr>
        <p:spPr>
          <a:xfrm>
            <a:off x="4440238" y="4421921"/>
            <a:ext cx="3456059" cy="1797904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с одним вырезанным углом 49"/>
          <p:cNvSpPr/>
          <p:nvPr/>
        </p:nvSpPr>
        <p:spPr>
          <a:xfrm>
            <a:off x="8294663" y="2262921"/>
            <a:ext cx="3456059" cy="1797904"/>
          </a:xfrm>
          <a:prstGeom prst="snip1Rect">
            <a:avLst/>
          </a:prstGeom>
          <a:solidFill>
            <a:schemeClr val="accent1">
              <a:lumMod val="20000"/>
              <a:lumOff val="80000"/>
              <a:alpha val="9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с одним вырезанным углом 54"/>
          <p:cNvSpPr/>
          <p:nvPr/>
        </p:nvSpPr>
        <p:spPr>
          <a:xfrm>
            <a:off x="8291513" y="4421921"/>
            <a:ext cx="3456059" cy="1797904"/>
          </a:xfrm>
          <a:prstGeom prst="snip1Rect">
            <a:avLst/>
          </a:prstGeom>
          <a:solidFill>
            <a:schemeClr val="accent6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с одним вырезанным углом 55"/>
          <p:cNvSpPr/>
          <p:nvPr/>
        </p:nvSpPr>
        <p:spPr>
          <a:xfrm>
            <a:off x="515440" y="4421921"/>
            <a:ext cx="3456059" cy="1797904"/>
          </a:xfrm>
          <a:prstGeom prst="snip1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Прямоугольник с одним вырезанным углом 41"/>
          <p:cNvSpPr/>
          <p:nvPr/>
        </p:nvSpPr>
        <p:spPr>
          <a:xfrm>
            <a:off x="542735" y="2264580"/>
            <a:ext cx="3456059" cy="1797904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912" y="270696"/>
            <a:ext cx="7962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 люди продолжают становится жертвами мошенников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16396" y="2473647"/>
            <a:ext cx="383161" cy="3613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6057" y="2313184"/>
            <a:ext cx="305462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Жадность и желание разбогатеть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557" y="3050014"/>
            <a:ext cx="3411942" cy="830997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Мошенники предлагают высокие доходы и большие скидки, не прилагая больших усилий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546410" y="2424789"/>
            <a:ext cx="383161" cy="3831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40490" y="2293203"/>
            <a:ext cx="295818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Ограниченности времени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9169" y="2946778"/>
            <a:ext cx="3466531" cy="1077218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Мошенники создают ощущение срочности, которое давит на человек и не дает проверить предложение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460294" y="2453702"/>
            <a:ext cx="383161" cy="3831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62208" y="2293031"/>
            <a:ext cx="264766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Эмоциональное вовлечение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60392" y="3050014"/>
            <a:ext cx="348017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Мошенники манипулируют чувством страха, сострадания и любопытства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11694" y="4577777"/>
            <a:ext cx="383161" cy="3831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3103" y="4444402"/>
            <a:ext cx="305933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Недостаток информации и навыков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615" y="5142607"/>
            <a:ext cx="3452884" cy="1077218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Многие люди не знают основ информационной безопасности и не умеют определять мошенников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535994" y="4538057"/>
            <a:ext cx="383161" cy="3831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37113" y="4398200"/>
            <a:ext cx="29922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Психологические уловки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76466" y="4912005"/>
            <a:ext cx="3452883" cy="1323439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Мошенники используют различные техники: социальная инженерия, обращение к авторитету, используют персональные данные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8460294" y="4577777"/>
            <a:ext cx="383161" cy="3831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19027" y="4430755"/>
            <a:ext cx="268603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Оптимистичное суждение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25136" y="5021187"/>
            <a:ext cx="3425586" cy="1077218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Люди думают, что их тяжело обмануть, недооценивают вероятность стать жертвой, из-за чего теряется бдительность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Выгнутая вниз стрелка 50"/>
          <p:cNvSpPr/>
          <p:nvPr/>
        </p:nvSpPr>
        <p:spPr>
          <a:xfrm>
            <a:off x="11628907" y="6553200"/>
            <a:ext cx="347193" cy="193765"/>
          </a:xfrm>
          <a:prstGeom prst="curvedUp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10590662" y="6445152"/>
            <a:ext cx="1456194" cy="369332"/>
            <a:chOff x="9684480" y="6282035"/>
            <a:chExt cx="1920677" cy="1166280"/>
          </a:xfrm>
        </p:grpSpPr>
        <p:sp>
          <p:nvSpPr>
            <p:cNvPr id="53" name="TextBox 52"/>
            <p:cNvSpPr txBox="1"/>
            <p:nvPr/>
          </p:nvSpPr>
          <p:spPr>
            <a:xfrm>
              <a:off x="9684480" y="6282035"/>
              <a:ext cx="1542322" cy="1166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Обратно</a:t>
              </a:r>
              <a:endPara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Овал 53">
              <a:hlinkClick r:id="rId2" action="ppaction://hlinksldjump"/>
            </p:cNvPr>
            <p:cNvSpPr/>
            <p:nvPr/>
          </p:nvSpPr>
          <p:spPr>
            <a:xfrm>
              <a:off x="10855802" y="6554478"/>
              <a:ext cx="749355" cy="62785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6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5" grpId="0" animBg="1"/>
      <p:bldP spid="56" grpId="0" animBg="1"/>
      <p:bldP spid="42" grpId="0" animBg="1"/>
      <p:bldP spid="4" grpId="0"/>
      <p:bldP spid="9" grpId="0" animBg="1"/>
      <p:bldP spid="10" grpId="0"/>
      <p:bldP spid="11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  <p:bldP spid="25" grpId="0" animBg="1"/>
      <p:bldP spid="26" grpId="0"/>
      <p:bldP spid="27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667656" y="1267504"/>
            <a:ext cx="8613323" cy="1223448"/>
            <a:chOff x="653976" y="1262742"/>
            <a:chExt cx="8548080" cy="1223448"/>
          </a:xfrm>
        </p:grpSpPr>
        <p:sp>
          <p:nvSpPr>
            <p:cNvPr id="4" name="Горизонтальный свиток 3"/>
            <p:cNvSpPr/>
            <p:nvPr/>
          </p:nvSpPr>
          <p:spPr>
            <a:xfrm>
              <a:off x="1596570" y="1262742"/>
              <a:ext cx="7605486" cy="1223448"/>
            </a:xfrm>
            <a:prstGeom prst="horizontalScroll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0000" rtlCol="0" anchor="t"/>
            <a:lstStyle/>
            <a:p>
              <a:pPr>
                <a:spcAft>
                  <a:spcPts val="600"/>
                </a:spcAft>
              </a:pPr>
              <a:r>
                <a:rPr lang="ru-RU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НЕ СООБЩАТЬ КОНФИДЕНЦИАЛЬНУЮ ИНФОРМАЦИЮ</a:t>
              </a:r>
            </a:p>
            <a:p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Паспортные данные, реквизиты карты, коды доступа, пароли. Не важно, звонок это или сайт</a:t>
              </a:r>
            </a:p>
          </p:txBody>
        </p:sp>
        <p:sp>
          <p:nvSpPr>
            <p:cNvPr id="5" name="Овал 4"/>
            <p:cNvSpPr/>
            <p:nvPr/>
          </p:nvSpPr>
          <p:spPr>
            <a:xfrm>
              <a:off x="653976" y="1460356"/>
              <a:ext cx="855509" cy="80386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529695" y="2421389"/>
            <a:ext cx="8580865" cy="1230087"/>
            <a:chOff x="1499306" y="2198913"/>
            <a:chExt cx="8580865" cy="1230087"/>
          </a:xfrm>
        </p:grpSpPr>
        <p:sp>
          <p:nvSpPr>
            <p:cNvPr id="6" name="Овал 5"/>
            <p:cNvSpPr/>
            <p:nvPr/>
          </p:nvSpPr>
          <p:spPr>
            <a:xfrm>
              <a:off x="1499306" y="2396527"/>
              <a:ext cx="859267" cy="80386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Горизонтальный свиток 6"/>
            <p:cNvSpPr/>
            <p:nvPr/>
          </p:nvSpPr>
          <p:spPr>
            <a:xfrm>
              <a:off x="2474685" y="2198913"/>
              <a:ext cx="7605486" cy="1230087"/>
            </a:xfrm>
            <a:prstGeom prst="horizontalScroll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Aft>
                  <a:spcPts val="600"/>
                </a:spcAft>
              </a:pPr>
              <a:r>
                <a:rPr lang="ru-RU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СБРОСЫВАТЬ ПОДОЗРИТЕЛЬНЫЙ ЗВОНОК</a:t>
              </a:r>
            </a:p>
            <a:p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Если сомнения истинности остались, самостоятельно позвоните в организацию и уточните ситуацию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309649" y="3695019"/>
            <a:ext cx="8664511" cy="1230087"/>
            <a:chOff x="2351832" y="3327400"/>
            <a:chExt cx="8664511" cy="1230087"/>
          </a:xfrm>
        </p:grpSpPr>
        <p:sp>
          <p:nvSpPr>
            <p:cNvPr id="8" name="Овал 7"/>
            <p:cNvSpPr/>
            <p:nvPr/>
          </p:nvSpPr>
          <p:spPr>
            <a:xfrm>
              <a:off x="2351832" y="3525014"/>
              <a:ext cx="884856" cy="80386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9" name="Горизонтальный свиток 8"/>
            <p:cNvSpPr/>
            <p:nvPr/>
          </p:nvSpPr>
          <p:spPr>
            <a:xfrm>
              <a:off x="3352799" y="3327400"/>
              <a:ext cx="7663544" cy="1230087"/>
            </a:xfrm>
            <a:prstGeom prst="horizontalScroll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Aft>
                  <a:spcPts val="600"/>
                </a:spcAft>
              </a:pPr>
              <a:r>
                <a:rPr lang="ru-RU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НЕ ПЕРЕХОДИТЬ ПО НЕИЗВЕСТНЫМ ССЫЛКАМ</a:t>
              </a:r>
            </a:p>
            <a:p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Если переходы по ссылкам необходимы, убедиться в подлинности организации (проверить эл. адрес, номер отправителя, официальный сайт )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121573" y="4975904"/>
            <a:ext cx="8571043" cy="1074058"/>
            <a:chOff x="3265356" y="4448628"/>
            <a:chExt cx="8571043" cy="1074058"/>
          </a:xfrm>
        </p:grpSpPr>
        <p:sp>
          <p:nvSpPr>
            <p:cNvPr id="10" name="Горизонтальный свиток 9"/>
            <p:cNvSpPr/>
            <p:nvPr/>
          </p:nvSpPr>
          <p:spPr>
            <a:xfrm>
              <a:off x="4230913" y="4448628"/>
              <a:ext cx="7605486" cy="1074058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Aft>
                  <a:spcPts val="600"/>
                </a:spcAft>
              </a:pPr>
              <a:r>
                <a:rPr lang="ru-RU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НЕ ИДТИ НА КОМПРОМИСС</a:t>
              </a:r>
            </a:p>
            <a:p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Помните о своих правах и защищайте свои интересы. Будьте бдительны</a:t>
              </a:r>
            </a:p>
          </p:txBody>
        </p:sp>
        <p:sp>
          <p:nvSpPr>
            <p:cNvPr id="11" name="Овал 10"/>
            <p:cNvSpPr/>
            <p:nvPr/>
          </p:nvSpPr>
          <p:spPr>
            <a:xfrm>
              <a:off x="3265356" y="4646242"/>
              <a:ext cx="878474" cy="80386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67656" y="391887"/>
            <a:ext cx="883920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обезопасить себя и своих родных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9955925" y="6158204"/>
            <a:ext cx="1472233" cy="73000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0174060" y="6325851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Далее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11340646" y="6507163"/>
            <a:ext cx="711200" cy="3429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4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608</Words>
  <Application>Microsoft Office PowerPoint</Application>
  <PresentationFormat>Широкоэкранный</PresentationFormat>
  <Paragraphs>123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Windows</dc:creator>
  <cp:lastModifiedBy>User Windows</cp:lastModifiedBy>
  <cp:revision>703</cp:revision>
  <dcterms:created xsi:type="dcterms:W3CDTF">2025-03-15T06:42:36Z</dcterms:created>
  <dcterms:modified xsi:type="dcterms:W3CDTF">2025-03-29T10:21:43Z</dcterms:modified>
</cp:coreProperties>
</file>