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8" r:id="rId3"/>
    <p:sldMasterId id="2147483701" r:id="rId4"/>
    <p:sldMasterId id="2147483714" r:id="rId5"/>
    <p:sldMasterId id="2147483727" r:id="rId6"/>
  </p:sldMasterIdLst>
  <p:notesMasterIdLst>
    <p:notesMasterId r:id="rId31"/>
  </p:notesMasterIdLst>
  <p:sldIdLst>
    <p:sldId id="296" r:id="rId7"/>
    <p:sldId id="310" r:id="rId8"/>
    <p:sldId id="311" r:id="rId9"/>
    <p:sldId id="312" r:id="rId10"/>
    <p:sldId id="313" r:id="rId11"/>
    <p:sldId id="314" r:id="rId12"/>
    <p:sldId id="315" r:id="rId13"/>
    <p:sldId id="297" r:id="rId14"/>
    <p:sldId id="264" r:id="rId15"/>
    <p:sldId id="298" r:id="rId16"/>
    <p:sldId id="265" r:id="rId17"/>
    <p:sldId id="317" r:id="rId18"/>
    <p:sldId id="266" r:id="rId19"/>
    <p:sldId id="318" r:id="rId20"/>
    <p:sldId id="299" r:id="rId21"/>
    <p:sldId id="300" r:id="rId22"/>
    <p:sldId id="319" r:id="rId23"/>
    <p:sldId id="269" r:id="rId24"/>
    <p:sldId id="268" r:id="rId25"/>
    <p:sldId id="320" r:id="rId26"/>
    <p:sldId id="305" r:id="rId27"/>
    <p:sldId id="301" r:id="rId28"/>
    <p:sldId id="304" r:id="rId29"/>
    <p:sldId id="316" r:id="rId30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A1"/>
    <a:srgbClr val="19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6374" autoAdjust="0"/>
  </p:normalViewPr>
  <p:slideViewPr>
    <p:cSldViewPr snapToGrid="0">
      <p:cViewPr varScale="1">
        <p:scale>
          <a:sx n="112" d="100"/>
          <a:sy n="112" d="100"/>
        </p:scale>
        <p:origin x="-4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7590F-3E1B-4B93-AF0C-8D1F6921ED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DCB5-33CC-4316-8804-35E6C509E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0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848133" y="3888335"/>
            <a:ext cx="4495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07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0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7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29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3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4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0313" y="3263900"/>
            <a:ext cx="9210675" cy="97313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Наименование раздела (модуля)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525713" y="4521200"/>
            <a:ext cx="3228975" cy="4286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99191" y="662439"/>
            <a:ext cx="1946275" cy="1619250"/>
          </a:xfrm>
        </p:spPr>
        <p:txBody>
          <a:bodyPr>
            <a:normAutofit/>
          </a:bodyPr>
          <a:lstStyle>
            <a:lvl1pPr marL="0" indent="0">
              <a:buNone/>
              <a:defRPr sz="9600">
                <a:solidFill>
                  <a:srgbClr val="0D47A1"/>
                </a:solidFill>
              </a:defRPr>
            </a:lvl1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98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>
                <a:solidFill>
                  <a:prstClr val="black"/>
                </a:solidFill>
              </a:rPr>
              <a:pPr/>
              <a:t>28.01.2022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30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10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8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3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3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93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7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5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7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7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75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0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>
                <a:solidFill>
                  <a:prstClr val="black"/>
                </a:solidFill>
              </a:rPr>
              <a:pPr/>
              <a:t>28.01.2022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4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95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86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65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22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28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1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27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50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35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98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68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>
                <a:solidFill>
                  <a:prstClr val="black"/>
                </a:solidFill>
              </a:rPr>
              <a:pPr/>
              <a:t>28.01.2022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0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71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37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09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1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80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4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00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9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03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09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56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>
                <a:solidFill>
                  <a:prstClr val="black"/>
                </a:solidFill>
              </a:rPr>
              <a:pPr/>
              <a:t>28.01.2022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84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79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67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1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7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51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25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00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4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53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37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16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75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>
                <a:solidFill>
                  <a:prstClr val="black"/>
                </a:solidFill>
              </a:rPr>
              <a:pPr/>
              <a:t>28.01.2022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8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E6AC778-65FF-4A14-8854-52022D2D9620}" type="datetimeFigureOut">
              <a:rPr lang="ru-RU" smtClean="0"/>
              <a:pPr/>
              <a:t>28.01.2022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2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47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53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510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5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04F2377-CA3C-4579-BC2A-0CFAD27D7FD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6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ru/url?sa=i&amp;rct=j&amp;q=&amp;esrc=s&amp;source=images&amp;cd=&amp;cad=rja&amp;uact=8&amp;ved=2ahUKEwiJxJSyiIfaAhULliwKHXr9B4sQjRx6BAgAEAU&amp;url=https://sobinam.ru/treningi/tajm-menedzhment-uprazhneniya.html&amp;psig=AOvVaw2nOMqMlT0CFMP_qtVyOuS2&amp;ust=152205185311359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466" y="2218266"/>
            <a:ext cx="6011333" cy="863599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>ТАЙМ-</a:t>
            </a:r>
            <a:r>
              <a:rPr lang="ru-RU" sz="4800" dirty="0"/>
              <a:t>М</a:t>
            </a:r>
            <a:r>
              <a:rPr lang="ru-RU" sz="4800" dirty="0" smtClean="0"/>
              <a:t>ЕНЕДЖМЕНТ</a:t>
            </a:r>
            <a:endParaRPr lang="ru-RU" sz="48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курса: </a:t>
            </a: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Жанна Игоревна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доцент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65"/>
            <a:ext cx="5931203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0" y="837404"/>
            <a:ext cx="6515067" cy="5593376"/>
          </a:xfrm>
          <a:prstGeom prst="rect">
            <a:avLst/>
          </a:prstGeom>
          <a:ln>
            <a:solidFill>
              <a:srgbClr val="9FB4B7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345043" y="1070449"/>
            <a:ext cx="4192827" cy="4138919"/>
            <a:chOff x="255102" y="485833"/>
            <a:chExt cx="4192827" cy="41389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02" y="485833"/>
              <a:ext cx="4192827" cy="41389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64675" y="1862794"/>
              <a:ext cx="27736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Есть ли правила, позволяющие все успевать?</a:t>
              </a:r>
              <a:endPara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6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767568-F477-4D29-8865-0A4A6A39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302" y="0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Принципы тайм-менеджмента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8CEE9E7-0CED-4B42-B3D5-CF4E9FBEF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92" y="1272475"/>
            <a:ext cx="6125496" cy="458636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EDF7A2-6A1E-4C03-B984-9AA7DADE6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91" y="1275887"/>
            <a:ext cx="6125495" cy="45941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1DFA1DC-BE69-473F-9E64-06D691440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89" y="1272475"/>
            <a:ext cx="6005550" cy="44359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28A9580-7112-4C89-82FB-94E721D5A761}"/>
              </a:ext>
            </a:extLst>
          </p:cNvPr>
          <p:cNvSpPr/>
          <p:nvPr/>
        </p:nvSpPr>
        <p:spPr>
          <a:xfrm>
            <a:off x="1145230" y="1149609"/>
            <a:ext cx="53307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cs typeface="Times New Roman" panose="02020603050405020304" pitchFamily="18" charset="0"/>
              </a:rPr>
              <a:t>Принцип целесообразности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cs typeface="Times New Roman" panose="02020603050405020304" pitchFamily="18" charset="0"/>
              </a:rPr>
              <a:t>Планирование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cs typeface="Times New Roman" panose="02020603050405020304" pitchFamily="18" charset="0"/>
              </a:rPr>
              <a:t>Объединение мелких дел и разбивка крупного дела на несколько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cs typeface="Times New Roman" panose="02020603050405020304" pitchFamily="18" charset="0"/>
              </a:rPr>
              <a:t>Пятиминутный отдых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cs typeface="Times New Roman" panose="02020603050405020304" pitchFamily="18" charset="0"/>
              </a:rPr>
              <a:t>В первую очередь самые важные дела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cs typeface="Times New Roman" panose="02020603050405020304" pitchFamily="18" charset="0"/>
              </a:rPr>
              <a:t>Классифицировать дела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cs typeface="Times New Roman" panose="02020603050405020304" pitchFamily="18" charset="0"/>
              </a:rPr>
              <a:t>Заниматься только интересными делами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96DD8284-0E11-4ED8-A289-C382189071FD}"/>
              </a:ext>
            </a:extLst>
          </p:cNvPr>
          <p:cNvGrpSpPr/>
          <p:nvPr/>
        </p:nvGrpSpPr>
        <p:grpSpPr>
          <a:xfrm>
            <a:off x="10907773" y="1925719"/>
            <a:ext cx="2896838" cy="2545207"/>
            <a:chOff x="9085896" y="1878877"/>
            <a:chExt cx="2896838" cy="254520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6D8C1CE-5340-4B0D-BECA-FDB4A7F31E9A}"/>
                </a:ext>
              </a:extLst>
            </p:cNvPr>
            <p:cNvSpPr txBox="1"/>
            <p:nvPr/>
          </p:nvSpPr>
          <p:spPr>
            <a:xfrm>
              <a:off x="10399594" y="1878877"/>
              <a:ext cx="158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3C035E0-7D25-41B9-A806-1660AC800EC1}"/>
                </a:ext>
              </a:extLst>
            </p:cNvPr>
            <p:cNvSpPr txBox="1"/>
            <p:nvPr/>
          </p:nvSpPr>
          <p:spPr>
            <a:xfrm>
              <a:off x="9085896" y="3900864"/>
              <a:ext cx="217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0" y="837404"/>
            <a:ext cx="6515067" cy="5593376"/>
          </a:xfrm>
          <a:prstGeom prst="rect">
            <a:avLst/>
          </a:prstGeom>
          <a:ln>
            <a:solidFill>
              <a:srgbClr val="9FB4B7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345043" y="1070449"/>
            <a:ext cx="4192827" cy="4138919"/>
            <a:chOff x="255102" y="485833"/>
            <a:chExt cx="4192827" cy="41389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02" y="485833"/>
              <a:ext cx="4192827" cy="41389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64675" y="1431907"/>
              <a:ext cx="277368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</a:rPr>
                <a:t>Почему я ничего не успеваю и всегда тороплюсь?</a:t>
              </a:r>
              <a:endParaRPr lang="ru-RU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827C29-52C6-44FA-8ACD-A2B25E89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59" y="290016"/>
            <a:ext cx="10048047" cy="100652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Почему я ничего не успеваю?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71E1EBB-638A-4196-B993-3C14EA323628}"/>
              </a:ext>
            </a:extLst>
          </p:cNvPr>
          <p:cNvSpPr/>
          <p:nvPr/>
        </p:nvSpPr>
        <p:spPr>
          <a:xfrm>
            <a:off x="2491383" y="1065705"/>
            <a:ext cx="4182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Инвентаризация времени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C688923-1232-4A4B-9D68-CF231CDB997E}"/>
              </a:ext>
            </a:extLst>
          </p:cNvPr>
          <p:cNvSpPr/>
          <p:nvPr/>
        </p:nvSpPr>
        <p:spPr>
          <a:xfrm>
            <a:off x="299803" y="1527370"/>
            <a:ext cx="8619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приоритетов при выполнении дел</a:t>
            </a:r>
          </a:p>
          <a:p>
            <a:pPr marL="342900" indent="-342900"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Спешка при выполнении объемных заданий 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Большой поток всевозможных рутинных дел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Несвоевременное изучение деловой переписки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Работа по вечерам и выходным 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Постоянное выполнение работы за своих коллег или подчиненных 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Работа не по своему профилю 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 Непрерывные помехи в работе  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Уточнение сведений, постоянное переспрашивание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37E28A-5E05-4047-B033-B7C068F7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46" y="1657402"/>
            <a:ext cx="10268843" cy="50406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A8360B3-1D21-4E68-8986-B78F9B6E9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57" y="1527370"/>
            <a:ext cx="3878828" cy="35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0" y="837404"/>
            <a:ext cx="6515067" cy="5593376"/>
          </a:xfrm>
          <a:prstGeom prst="rect">
            <a:avLst/>
          </a:prstGeom>
          <a:ln>
            <a:solidFill>
              <a:srgbClr val="9FB4B7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345043" y="1070449"/>
            <a:ext cx="4192827" cy="4138919"/>
            <a:chOff x="255102" y="485833"/>
            <a:chExt cx="4192827" cy="41389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02" y="485833"/>
              <a:ext cx="4192827" cy="41389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64675" y="1862794"/>
              <a:ext cx="27736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</a:rPr>
                <a:t>А нужно ли делать все сразу?</a:t>
              </a:r>
              <a:endParaRPr lang="ru-RU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5969" y="251804"/>
            <a:ext cx="899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D47A1"/>
                </a:solidFill>
                <a:latin typeface="+mj-lt"/>
              </a:rPr>
              <a:t>Приоретизация</a:t>
            </a:r>
            <a:r>
              <a:rPr lang="ru-RU" sz="2800" dirty="0" smtClean="0">
                <a:solidFill>
                  <a:srgbClr val="0D47A1"/>
                </a:solidFill>
                <a:latin typeface="+mj-lt"/>
              </a:rPr>
              <a:t> (расстановка дел по приоритетам)</a:t>
            </a:r>
            <a:endParaRPr lang="ru-RU" sz="2800" dirty="0">
              <a:solidFill>
                <a:srgbClr val="0D47A1"/>
              </a:solidFill>
              <a:latin typeface="+mj-lt"/>
            </a:endParaRPr>
          </a:p>
        </p:txBody>
      </p:sp>
      <p:sp>
        <p:nvSpPr>
          <p:cNvPr id="11" name="Выноска 2 (с границей) 10"/>
          <p:cNvSpPr/>
          <p:nvPr/>
        </p:nvSpPr>
        <p:spPr>
          <a:xfrm>
            <a:off x="6934111" y="971219"/>
            <a:ext cx="2651638" cy="516193"/>
          </a:xfrm>
          <a:prstGeom prst="accentCallout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34111" y="971219"/>
            <a:ext cx="296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Пирамида Франклина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910" y="2183593"/>
            <a:ext cx="44670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Нужно заниматься не только составлением списка дел на день, неделю, месяц, но и их </a:t>
            </a:r>
            <a:r>
              <a:rPr lang="ru-RU" sz="2400" dirty="0" err="1" smtClean="0"/>
              <a:t>приоретизацией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Приоритезация</a:t>
            </a:r>
            <a:r>
              <a:rPr lang="ru-RU" sz="2400" dirty="0" smtClean="0"/>
              <a:t> – очень субъективный процесс, и довести его до идеала невозможно.</a:t>
            </a:r>
            <a:endParaRPr lang="ru-RU" sz="2400" dirty="0"/>
          </a:p>
        </p:txBody>
      </p:sp>
      <p:pic>
        <p:nvPicPr>
          <p:cNvPr id="7" name="Рисунок 4" descr="8e12c55c0133aa4b8cb7235a75d03d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79" y="1749483"/>
            <a:ext cx="6917902" cy="39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103" y="304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D47A1"/>
                </a:solidFill>
                <a:latin typeface="Cambria" panose="02040503050406030204" pitchFamily="18" charset="0"/>
              </a:rPr>
              <a:t>Приоритеты</a:t>
            </a:r>
            <a:endParaRPr lang="ru-RU" sz="2800" dirty="0">
              <a:solidFill>
                <a:srgbClr val="0D47A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3" b="98177" l="6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85" y="2092019"/>
            <a:ext cx="8265243" cy="5510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697" y="828020"/>
            <a:ext cx="405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Написать диплом;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Выучить английский;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Больше путешествовать</a:t>
            </a:r>
            <a:endParaRPr lang="ru-RU" sz="2400" dirty="0"/>
          </a:p>
        </p:txBody>
      </p:sp>
      <p:sp>
        <p:nvSpPr>
          <p:cNvPr id="6" name="Умножение 5"/>
          <p:cNvSpPr/>
          <p:nvPr/>
        </p:nvSpPr>
        <p:spPr>
          <a:xfrm>
            <a:off x="690818" y="1951404"/>
            <a:ext cx="1673733" cy="16737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078435" y="828020"/>
            <a:ext cx="3970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Обсудить тему диплома с научным руководителем;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Сравнить учебники по английскому языку;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Посмотреть варианты поездок на новогодние выходные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56" y="3074789"/>
            <a:ext cx="1570953" cy="15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0" y="837404"/>
            <a:ext cx="6515067" cy="5593376"/>
          </a:xfrm>
          <a:prstGeom prst="rect">
            <a:avLst/>
          </a:prstGeom>
          <a:ln>
            <a:solidFill>
              <a:srgbClr val="9FB4B7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345043" y="1070449"/>
            <a:ext cx="4192827" cy="4138919"/>
            <a:chOff x="255102" y="485833"/>
            <a:chExt cx="4192827" cy="41389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02" y="485833"/>
              <a:ext cx="4192827" cy="41389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64675" y="1986017"/>
              <a:ext cx="2773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</a:rPr>
                <a:t>А что будет завтра?</a:t>
              </a:r>
              <a:endParaRPr lang="ru-RU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4EE7FC-2C99-4F0E-B1F7-54699A1D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948" y="261730"/>
            <a:ext cx="9912328" cy="599661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Планирование времени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Картинки по запросу тайм менеджмент">
            <a:hlinkClick r:id="rId2"/>
            <a:extLst>
              <a:ext uri="{FF2B5EF4-FFF2-40B4-BE49-F238E27FC236}">
                <a16:creationId xmlns="" xmlns:a16="http://schemas.microsoft.com/office/drawing/2014/main" id="{EA07F16A-DFDB-435F-8CD2-9CE38795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57" y="1218165"/>
            <a:ext cx="6375319" cy="39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8D4113-38E5-46B7-99DC-622562D09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917" y="2050157"/>
            <a:ext cx="228619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7307D-3684-4952-B327-4F103278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5" y="8252"/>
            <a:ext cx="9922538" cy="10104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Постановка цели (</a:t>
            </a:r>
            <a:r>
              <a:rPr lang="en-US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SMART-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критерии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целей)</a:t>
            </a:r>
            <a:endParaRPr lang="ru-RU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BC1941D-E0A0-4E14-9EAE-4C68FECF7F29}"/>
              </a:ext>
            </a:extLst>
          </p:cNvPr>
          <p:cNvSpPr/>
          <p:nvPr/>
        </p:nvSpPr>
        <p:spPr>
          <a:xfrm>
            <a:off x="1550505" y="1760851"/>
            <a:ext cx="7421217" cy="268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altLang="ru-RU" sz="2800" b="1" dirty="0">
                <a:solidFill>
                  <a:srgbClr val="8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 – </a:t>
            </a:r>
            <a:r>
              <a:rPr lang="en-US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specific – </a:t>
            </a:r>
            <a:r>
              <a:rPr lang="ru-RU" altLang="ru-RU" sz="28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конкретные</a:t>
            </a:r>
            <a:r>
              <a:rPr lang="ru-RU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altLang="ru-RU" sz="2800" b="1" dirty="0">
                <a:solidFill>
                  <a:srgbClr val="8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 – </a:t>
            </a:r>
            <a:r>
              <a:rPr lang="en-US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measurable – </a:t>
            </a:r>
            <a:r>
              <a:rPr lang="ru-RU" altLang="ru-RU" sz="28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измеримые</a:t>
            </a:r>
            <a:r>
              <a:rPr lang="ru-RU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altLang="ru-RU" sz="2800" b="1" dirty="0">
                <a:solidFill>
                  <a:srgbClr val="8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 – </a:t>
            </a:r>
            <a:r>
              <a:rPr lang="en-US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attainable – </a:t>
            </a:r>
            <a:r>
              <a:rPr lang="ru-RU" altLang="ru-RU" sz="28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достижимые</a:t>
            </a:r>
            <a:r>
              <a:rPr lang="ru-RU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altLang="ru-RU" sz="2800" b="1" dirty="0">
                <a:solidFill>
                  <a:srgbClr val="800000"/>
                </a:solidFill>
                <a:cs typeface="Times New Roman" panose="02020603050405020304" pitchFamily="18" charset="0"/>
              </a:rPr>
              <a:t>R</a:t>
            </a:r>
            <a:r>
              <a:rPr lang="en-US" alt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 – </a:t>
            </a:r>
            <a:r>
              <a:rPr lang="en-US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relevant – </a:t>
            </a:r>
            <a:r>
              <a:rPr lang="ru-RU" altLang="ru-RU" sz="28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значимые</a:t>
            </a:r>
            <a:r>
              <a:rPr lang="ru-RU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altLang="ru-RU" sz="2800" b="1" dirty="0">
                <a:solidFill>
                  <a:srgbClr val="8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 – </a:t>
            </a:r>
            <a:r>
              <a:rPr lang="en-US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time-bounded – </a:t>
            </a:r>
            <a:r>
              <a:rPr lang="ru-RU" altLang="ru-RU" sz="28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ограниченные</a:t>
            </a:r>
            <a:r>
              <a:rPr lang="ru-RU" alt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5AAEB0-07F7-44BA-9CDA-1B4B65D2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41" y="4946852"/>
            <a:ext cx="2517866" cy="1176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63D469D-6502-4E06-AEFA-26D791DD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997" y="1573435"/>
            <a:ext cx="2383743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558" y="2894908"/>
            <a:ext cx="9298739" cy="1261456"/>
          </a:xfrm>
        </p:spPr>
        <p:txBody>
          <a:bodyPr/>
          <a:lstStyle/>
          <a:p>
            <a:r>
              <a:rPr lang="ru-RU" dirty="0" smtClean="0"/>
              <a:t>Общие сведения о факультативе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7350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0" y="837404"/>
            <a:ext cx="6515067" cy="5593376"/>
          </a:xfrm>
          <a:prstGeom prst="rect">
            <a:avLst/>
          </a:prstGeom>
          <a:ln>
            <a:solidFill>
              <a:srgbClr val="9FB4B7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345043" y="1070449"/>
            <a:ext cx="4192827" cy="4138919"/>
            <a:chOff x="255102" y="485833"/>
            <a:chExt cx="4192827" cy="41389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02" y="485833"/>
              <a:ext cx="4192827" cy="41389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64675" y="2078238"/>
              <a:ext cx="2773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</a:rPr>
                <a:t>Куда уходит время?</a:t>
              </a:r>
              <a:endParaRPr lang="ru-RU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54649" y="420283"/>
            <a:ext cx="969168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0D47A1"/>
                </a:solidFill>
                <a:latin typeface="+mj-lt"/>
              </a:rPr>
              <a:t>Похитители Времени (</a:t>
            </a:r>
            <a:r>
              <a:rPr lang="ru-RU" altLang="ru-RU" dirty="0" err="1" smtClean="0">
                <a:solidFill>
                  <a:srgbClr val="0D47A1"/>
                </a:solidFill>
                <a:latin typeface="+mj-lt"/>
              </a:rPr>
              <a:t>хронофаги</a:t>
            </a:r>
            <a:r>
              <a:rPr lang="ru-RU" altLang="ru-RU" dirty="0" smtClean="0">
                <a:solidFill>
                  <a:srgbClr val="0D47A1"/>
                </a:solidFill>
                <a:latin typeface="+mj-lt"/>
              </a:rPr>
              <a:t>)</a:t>
            </a:r>
            <a:endParaRPr lang="en-US" altLang="ru-RU" dirty="0">
              <a:solidFill>
                <a:srgbClr val="0D47A1"/>
              </a:solidFill>
              <a:latin typeface="+mj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2359" y="1760421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+mn-lt"/>
              </a:rPr>
              <a:t>1. Нечеткие цели</a:t>
            </a:r>
            <a:endParaRPr lang="en-US" altLang="ru-RU" sz="2400" b="1" dirty="0">
              <a:latin typeface="+mn-lt"/>
            </a:endParaRPr>
          </a:p>
        </p:txBody>
      </p:sp>
      <p:pic>
        <p:nvPicPr>
          <p:cNvPr id="7" name="Picture 4" descr="C:\WINNT\Profiles\tpietras\Application Data\Microsoft\Media Catalog\Downloaded Clips\cl45\j017443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46" y="1369341"/>
            <a:ext cx="1020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92359" y="3243385"/>
            <a:ext cx="454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+mn-lt"/>
              </a:rPr>
              <a:t>3. Неспособность сказать «нет»</a:t>
            </a:r>
            <a:endParaRPr lang="en-US" altLang="ru-RU" sz="2400" b="1" dirty="0">
              <a:latin typeface="+mn-lt"/>
            </a:endParaRPr>
          </a:p>
        </p:txBody>
      </p:sp>
      <p:pic>
        <p:nvPicPr>
          <p:cNvPr id="9" name="Picture 12" descr="C:\WINNT\Profiles\tpietras\Application Data\Microsoft\Media Catalog\Downloaded Clips\cl0\BS0170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23" y="2740941"/>
            <a:ext cx="14811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54649" y="4827954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+mj-lt"/>
              </a:rPr>
              <a:t>4. Прерывания</a:t>
            </a:r>
            <a:endParaRPr lang="en-US" altLang="ru-RU" sz="2400" b="1" dirty="0">
              <a:latin typeface="+mj-lt"/>
            </a:endParaRPr>
          </a:p>
        </p:txBody>
      </p:sp>
      <p:pic>
        <p:nvPicPr>
          <p:cNvPr id="12" name="Picture 6" descr="C:\WINNT\Profiles\tpietras\Application Data\Microsoft\Media Catalog\Downloaded Clips\cl0\BS01040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45" y="4547951"/>
            <a:ext cx="1020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84646" y="1871785"/>
            <a:ext cx="290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+mn-lt"/>
              </a:rPr>
              <a:t>2. Дезорганизация</a:t>
            </a:r>
            <a:endParaRPr lang="en-US" altLang="ru-RU" sz="2400" b="1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108" y="1582601"/>
            <a:ext cx="1780186" cy="1158340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777404" y="4827954"/>
            <a:ext cx="3665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+mj-lt"/>
              </a:rPr>
              <a:t>5. Больше прерываний</a:t>
            </a:r>
            <a:endParaRPr lang="en-US" altLang="ru-RU" sz="2400" b="1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5881" y="4087564"/>
            <a:ext cx="86570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411" y="353253"/>
            <a:ext cx="778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D47A1"/>
                </a:solidFill>
                <a:latin typeface="+mj-lt"/>
              </a:rPr>
              <a:t>Правильное распределение времени</a:t>
            </a:r>
            <a:endParaRPr lang="ru-RU" sz="2800" dirty="0">
              <a:solidFill>
                <a:srgbClr val="0D47A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6" y="964370"/>
            <a:ext cx="5416062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5111" y="2896811"/>
            <a:ext cx="5427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Любая задача должна быть ограничена по времени;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Если задача не укладывается в выделенный временной промежуток и не является срочной, её нужно перенести.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6" b="97568" l="7778" r="90000">
                        <a14:foregroundMark x1="38750" y1="60270" x2="56528" y2="63514"/>
                        <a14:foregroundMark x1="49306" y1="12162" x2="49861" y2="12432"/>
                        <a14:foregroundMark x1="49861" y1="19189" x2="49306" y2="17568"/>
                        <a14:foregroundMark x1="25000" y1="87838" x2="25000" y2="80000"/>
                        <a14:foregroundMark x1="35278" y1="87568" x2="35278" y2="81892"/>
                        <a14:foregroundMark x1="41806" y1="87568" x2="42361" y2="81892"/>
                        <a14:foregroundMark x1="48194" y1="81081" x2="48194" y2="88378"/>
                        <a14:foregroundMark x1="55139" y1="91351" x2="54167" y2="80811"/>
                        <a14:foregroundMark x1="61528" y1="89189" x2="60694" y2="83784"/>
                        <a14:foregroundMark x1="68611" y1="86486" x2="70833" y2="86486"/>
                        <a14:foregroundMark x1="74444" y1="87027" x2="74167" y2="8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00" y="4874716"/>
            <a:ext cx="3601065" cy="18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3846" y="261842"/>
            <a:ext cx="420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D47A1"/>
                </a:solidFill>
                <a:latin typeface="+mj-lt"/>
              </a:rPr>
              <a:t>Визуализация планов</a:t>
            </a:r>
            <a:endParaRPr lang="ru-RU" sz="2800" dirty="0">
              <a:solidFill>
                <a:srgbClr val="0D47A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6" y="2793060"/>
            <a:ext cx="5013070" cy="376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56" y="2788394"/>
            <a:ext cx="5035042" cy="376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блако 6"/>
          <p:cNvSpPr/>
          <p:nvPr/>
        </p:nvSpPr>
        <p:spPr>
          <a:xfrm>
            <a:off x="749626" y="1137607"/>
            <a:ext cx="1762819" cy="1321384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2943130" y="1375319"/>
            <a:ext cx="983688" cy="982171"/>
          </a:xfrm>
          <a:prstGeom prst="lightningBol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9960985" y="1375319"/>
            <a:ext cx="1696065" cy="982171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45" y="639609"/>
            <a:ext cx="1933333" cy="1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16867" y="1600593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entury Gothic"/>
              </a:rPr>
              <a:t>Хотите узнать больше?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entury Gothic"/>
              </a:rPr>
              <a:t>Запишитесь на факультатив </a:t>
            </a:r>
            <a:r>
              <a:rPr lang="ru-RU" sz="2800" b="1" dirty="0">
                <a:solidFill>
                  <a:prstClr val="black"/>
                </a:solidFill>
                <a:latin typeface="Century Gothic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entury Gothic"/>
              </a:rPr>
            </a:br>
            <a:r>
              <a:rPr lang="ru-RU" sz="2800" b="1" dirty="0" smtClean="0">
                <a:solidFill>
                  <a:prstClr val="black"/>
                </a:solidFill>
                <a:latin typeface="Century Gothic"/>
              </a:rPr>
              <a:t>«Тайм-менеджмент»</a:t>
            </a:r>
            <a:r>
              <a:rPr lang="ru-RU" b="1" dirty="0">
                <a:solidFill>
                  <a:prstClr val="black"/>
                </a:solidFill>
                <a:latin typeface="Century Gothic"/>
              </a:rPr>
              <a:t/>
            </a:r>
            <a:br>
              <a:rPr lang="ru-RU" b="1" dirty="0">
                <a:solidFill>
                  <a:prstClr val="black"/>
                </a:solidFill>
                <a:latin typeface="Century Gothic"/>
              </a:rPr>
            </a:br>
            <a:r>
              <a:rPr lang="ru-RU" b="1" dirty="0">
                <a:solidFill>
                  <a:prstClr val="black"/>
                </a:solidFill>
                <a:latin typeface="Century Gothic"/>
              </a:rPr>
              <a:t>кафедра «Менеджмент, маркетинг и государственное управление»!</a:t>
            </a:r>
          </a:p>
        </p:txBody>
      </p:sp>
    </p:spTree>
    <p:extLst>
      <p:ext uri="{BB962C8B-B14F-4D97-AF65-F5344CB8AC3E}">
        <p14:creationId xmlns:p14="http://schemas.microsoft.com/office/powerpoint/2010/main" val="36261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и задачи факультатива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838199" y="2071159"/>
            <a:ext cx="108288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 Gothic"/>
              </a:rPr>
              <a:t>Цель </a:t>
            </a:r>
            <a:r>
              <a:rPr lang="ru-RU" sz="1800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– </a:t>
            </a: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развитие навыков самоорганизации.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 Gothic"/>
              </a:rPr>
              <a:t>Задачи :</a:t>
            </a:r>
            <a:br>
              <a:rPr lang="ru-RU" sz="1800" b="1" dirty="0" smtClean="0">
                <a:solidFill>
                  <a:srgbClr val="002060"/>
                </a:solidFill>
                <a:latin typeface="Century Gothic"/>
              </a:rPr>
            </a:br>
            <a:endParaRPr lang="ru-RU" sz="1800" b="1" dirty="0" smtClean="0">
              <a:solidFill>
                <a:srgbClr val="002060"/>
              </a:solidFill>
              <a:latin typeface="Century Gothic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Century Gothic"/>
              </a:rPr>
              <a:t>Раскрыть</a:t>
            </a:r>
            <a:r>
              <a:rPr lang="ru-RU" sz="1800" b="1" dirty="0" smtClean="0">
                <a:solidFill>
                  <a:schemeClr val="tx1"/>
                </a:solidFill>
                <a:latin typeface="Century Gothic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entury Gothic"/>
              </a:rPr>
              <a:t>сущность </a:t>
            </a:r>
            <a:r>
              <a:rPr lang="ru-RU" sz="1800" dirty="0">
                <a:solidFill>
                  <a:schemeClr val="tx1"/>
                </a:solidFill>
                <a:latin typeface="Century Gothic"/>
              </a:rPr>
              <a:t>и содержание тайм-менеджмента; </a:t>
            </a:r>
          </a:p>
          <a:p>
            <a:pPr>
              <a:defRPr/>
            </a:pP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Дать понятие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«управление собственным временем»; </a:t>
            </a:r>
          </a:p>
          <a:p>
            <a:pPr>
              <a:defRPr/>
            </a:pP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Освоить технику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планирования рабочего времени; </a:t>
            </a:r>
          </a:p>
          <a:p>
            <a:pPr>
              <a:defRPr/>
            </a:pP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Научиться вести хронометраж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;</a:t>
            </a:r>
          </a:p>
          <a:p>
            <a:pPr>
              <a:defRPr/>
            </a:pPr>
            <a:r>
              <a:rPr lang="ru-RU" sz="1800" dirty="0" smtClean="0">
                <a:solidFill>
                  <a:srgbClr val="1C1C1C"/>
                </a:solidFill>
                <a:latin typeface="Century Gothic"/>
              </a:rPr>
              <a:t>Научиться принимать решения </a:t>
            </a:r>
            <a:r>
              <a:rPr lang="ru-RU" sz="1800" dirty="0">
                <a:solidFill>
                  <a:srgbClr val="1C1C1C"/>
                </a:solidFill>
                <a:latin typeface="Century Gothic"/>
              </a:rPr>
              <a:t>о приоритетах.</a:t>
            </a:r>
          </a:p>
        </p:txBody>
      </p:sp>
    </p:spTree>
    <p:extLst>
      <p:ext uri="{BB962C8B-B14F-4D97-AF65-F5344CB8AC3E}">
        <p14:creationId xmlns:p14="http://schemas.microsoft.com/office/powerpoint/2010/main" val="11704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разделы дисциплины</a:t>
            </a:r>
          </a:p>
        </p:txBody>
      </p:sp>
      <p:sp>
        <p:nvSpPr>
          <p:cNvPr id="7" name="Текст 5"/>
          <p:cNvSpPr txBox="1">
            <a:spLocks noGrp="1"/>
          </p:cNvSpPr>
          <p:nvPr>
            <p:ph idx="1"/>
          </p:nvPr>
        </p:nvSpPr>
        <p:spPr>
          <a:xfrm>
            <a:off x="727604" y="142822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1  </a:t>
            </a:r>
            <a:r>
              <a:rPr lang="ru-RU" sz="2400" b="1" dirty="0" smtClean="0">
                <a:solidFill>
                  <a:srgbClr val="002060"/>
                </a:solidFill>
                <a:latin typeface="Century Gothic"/>
              </a:rPr>
              <a:t>Сущность </a:t>
            </a: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и содержание тайм-менеджмента</a:t>
            </a: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2. Управление собственным временем</a:t>
            </a: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3. Принятие решений о приоритетам</a:t>
            </a: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4. Хронометраж как персональная система учета времени</a:t>
            </a: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/>
              </a:rPr>
              <a:t>5. Методы рационализации времени</a:t>
            </a:r>
          </a:p>
          <a:p>
            <a:pPr marL="457200" indent="-457200">
              <a:buFont typeface="Arial" panose="020B0604020202020204" pitchFamily="34" charset="0"/>
              <a:buAutoNum type="arabicPlain" startAt="3"/>
              <a:defRPr/>
            </a:pPr>
            <a:endParaRPr lang="ru-RU" sz="2400" b="1" dirty="0" smtClean="0">
              <a:solidFill>
                <a:srgbClr val="002060"/>
              </a:solidFill>
              <a:latin typeface="Century Gothic"/>
            </a:endParaRPr>
          </a:p>
          <a:p>
            <a:pPr>
              <a:defRPr/>
            </a:pPr>
            <a:endParaRPr lang="ru-RU" dirty="0">
              <a:solidFill>
                <a:srgbClr val="1C1C1C">
                  <a:lumMod val="65000"/>
                  <a:lumOff val="35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1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Трудоёмкость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Текст 5"/>
          <p:cNvSpPr txBox="1">
            <a:spLocks noGrp="1"/>
          </p:cNvSpPr>
          <p:nvPr>
            <p:ph idx="1"/>
          </p:nvPr>
        </p:nvSpPr>
        <p:spPr>
          <a:xfrm>
            <a:off x="727604" y="142822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lain" startAt="3"/>
              <a:defRPr/>
            </a:pPr>
            <a:endParaRPr lang="ru-RU" sz="2400" b="1" dirty="0" smtClean="0">
              <a:solidFill>
                <a:srgbClr val="002060"/>
              </a:solidFill>
              <a:latin typeface="Century Gothic"/>
            </a:endParaRP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Общая трудоемкость факультатива 3 </a:t>
            </a:r>
            <a:r>
              <a:rPr lang="ru-RU" dirty="0" err="1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з.е</a:t>
            </a: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./108 </a:t>
            </a:r>
            <a:r>
              <a:rPr lang="ru-RU" dirty="0" err="1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ак</a:t>
            </a: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. часов; 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Контактная работа: 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Занятия лекционного типа – 16 часов;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Занятия семинарского (практического) типа – 16 часов;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Самостоятельная работа – 76 часов;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1C1C1C">
                    <a:lumMod val="65000"/>
                    <a:lumOff val="35000"/>
                  </a:srgbClr>
                </a:solidFill>
                <a:latin typeface="Century Gothic"/>
              </a:rPr>
              <a:t>Форма промежуточной аттестации – зачёт. </a:t>
            </a:r>
            <a:endParaRPr lang="ru-RU" dirty="0">
              <a:solidFill>
                <a:srgbClr val="1C1C1C">
                  <a:lumMod val="65000"/>
                  <a:lumOff val="35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41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Формируемые знания, умения, навыки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Текст 5"/>
          <p:cNvSpPr txBox="1">
            <a:spLocks noGrp="1"/>
          </p:cNvSpPr>
          <p:nvPr>
            <p:ph idx="1"/>
          </p:nvPr>
        </p:nvSpPr>
        <p:spPr>
          <a:xfrm>
            <a:off x="727604" y="142822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- Знать </a:t>
            </a:r>
            <a:r>
              <a:rPr lang="ru-RU" sz="1400" b="1" dirty="0">
                <a:solidFill>
                  <a:srgbClr val="002060"/>
                </a:solidFill>
                <a:latin typeface="Century Gothic"/>
              </a:rPr>
              <a:t>основные приемы эффективного управления собственным временем, способы и приёмы планирования собственной деятельности; основные принципы самовоспитания и самосовершенствования, личностного развития. </a:t>
            </a:r>
          </a:p>
          <a:p>
            <a:pPr marL="0" indent="0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- Уметь </a:t>
            </a:r>
            <a:r>
              <a:rPr lang="ru-RU" sz="1400" b="1" dirty="0">
                <a:solidFill>
                  <a:srgbClr val="002060"/>
                </a:solidFill>
                <a:latin typeface="Century Gothic"/>
              </a:rPr>
              <a:t>планировать своё время, формулировать цели деятельности и саморазвития исходя из индивидуально-типологических особенностей </a:t>
            </a: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личности.</a:t>
            </a:r>
          </a:p>
          <a:p>
            <a:pPr marL="0" indent="0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/>
              </a:rPr>
              <a:t>- Владеть </a:t>
            </a:r>
            <a:r>
              <a:rPr lang="ru-RU" sz="1400" b="1" dirty="0">
                <a:solidFill>
                  <a:srgbClr val="002060"/>
                </a:solidFill>
                <a:latin typeface="Century Gothic"/>
              </a:rPr>
              <a:t>навыками управления собственным временем, методами саморазвития и самообразования.</a:t>
            </a:r>
          </a:p>
          <a:p>
            <a:pPr marL="0" indent="0"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1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558" y="2894908"/>
            <a:ext cx="9298739" cy="1261456"/>
          </a:xfrm>
        </p:spPr>
        <p:txBody>
          <a:bodyPr/>
          <a:lstStyle/>
          <a:p>
            <a:r>
              <a:rPr lang="ru-RU" dirty="0" smtClean="0"/>
              <a:t>Основные философские вопросы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ru-RU" sz="9600" dirty="0">
              <a:solidFill>
                <a:srgbClr val="0D47A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7" b="9549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" y="2099227"/>
            <a:ext cx="7366000" cy="3949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13" y="506820"/>
            <a:ext cx="4192827" cy="4138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84067" y="2354953"/>
            <a:ext cx="293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Что такое время?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469D14-F571-478D-B3E1-183CD6F3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009" y="1015584"/>
            <a:ext cx="10164554" cy="16465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Можно ли все успевать?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B607C0-CCB8-45B1-9BC0-0E9C7505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48" y="2845359"/>
            <a:ext cx="5663675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a9c44ad059262a225e5ae9c2a1e332c0e0a3c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нАГУ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462</Words>
  <Application>Microsoft Office PowerPoint</Application>
  <PresentationFormat>Произвольный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Тема Office</vt:lpstr>
      <vt:lpstr>2_Тема Office</vt:lpstr>
      <vt:lpstr>1_Тема Office</vt:lpstr>
      <vt:lpstr>3_Тема Office</vt:lpstr>
      <vt:lpstr>4_Тема Office</vt:lpstr>
      <vt:lpstr>5_Тема Office</vt:lpstr>
      <vt:lpstr>ТАЙМ-МЕНЕДЖМЕНТ</vt:lpstr>
      <vt:lpstr>Общие сведения о факультативе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философские вопросы</vt:lpstr>
      <vt:lpstr>Презентация PowerPoint</vt:lpstr>
      <vt:lpstr>Можно ли все успевать?</vt:lpstr>
      <vt:lpstr>Презентация PowerPoint</vt:lpstr>
      <vt:lpstr>Принципы тайм-менеджмента </vt:lpstr>
      <vt:lpstr>Презентация PowerPoint</vt:lpstr>
      <vt:lpstr>Почему я ничего не успеваю?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времени </vt:lpstr>
      <vt:lpstr>Постановка цели (SMART-критерии целей)</vt:lpstr>
      <vt:lpstr>Презентация PowerPoint</vt:lpstr>
      <vt:lpstr>Похитители Времени (хронофаги)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Усанов Илья Геннадьевич</cp:lastModifiedBy>
  <cp:revision>55</cp:revision>
  <dcterms:created xsi:type="dcterms:W3CDTF">2020-09-30T10:36:11Z</dcterms:created>
  <dcterms:modified xsi:type="dcterms:W3CDTF">2022-01-28T07:15:17Z</dcterms:modified>
</cp:coreProperties>
</file>