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63" r:id="rId6"/>
  </p:sldIdLst>
  <p:sldSz cx="12192000" cy="6858000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7A1"/>
    <a:srgbClr val="197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6374" autoAdjust="0"/>
  </p:normalViewPr>
  <p:slideViewPr>
    <p:cSldViewPr snapToGrid="0">
      <p:cViewPr>
        <p:scale>
          <a:sx n="100" d="100"/>
          <a:sy n="100" d="100"/>
        </p:scale>
        <p:origin x="-924" y="-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="" xmlns:a16="http://schemas.microsoft.com/office/drawing/2014/main" id="{2510FE50-D295-44F6-A7E7-AD19F05AC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" y="773082"/>
            <a:ext cx="6175375" cy="5411817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39317" y="2468664"/>
            <a:ext cx="4369724" cy="217815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Наименование презентации (дисциплины курса)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23379" y="5197534"/>
            <a:ext cx="3505200" cy="46288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Автор курса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="" xmlns:a16="http://schemas.microsoft.com/office/drawing/2014/main" id="{9E861558-E90F-4C47-87C8-9ED96B285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07" y="6342217"/>
            <a:ext cx="5269837" cy="30003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направления подготовки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99E8652-403B-4FA8-ADF0-3C269C745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F0C9CFB-B654-478B-9E9E-538A6A069F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016" y="939155"/>
            <a:ext cx="6175783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7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0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723051B-AABA-4DB6-A244-06F279FAD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500313" y="3263900"/>
            <a:ext cx="9210675" cy="97313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Наименование раздела (модуля)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525713" y="4521200"/>
            <a:ext cx="3228975" cy="4286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99191" y="662439"/>
            <a:ext cx="1946275" cy="1619250"/>
          </a:xfrm>
        </p:spPr>
        <p:txBody>
          <a:bodyPr>
            <a:normAutofit/>
          </a:bodyPr>
          <a:lstStyle>
            <a:lvl1pPr marL="0" indent="0">
              <a:buNone/>
              <a:defRPr sz="9600">
                <a:solidFill>
                  <a:srgbClr val="0D47A1"/>
                </a:solidFill>
              </a:defRPr>
            </a:lvl1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98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9993284" cy="70721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98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2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E6AC778-65FF-4A14-8854-52022D2D9620}" type="datetimeFigureOut">
              <a:rPr lang="ru-RU" smtClean="0"/>
              <a:pPr/>
              <a:t>17.09.2021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8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5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5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10515600" cy="70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84178" y="62399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04F2377-CA3C-4579-BC2A-0CFAD27D7FD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DBD9FC2-246E-4A67-A196-D2C1014C6E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3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19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7B1219-A41C-4287-99D1-FD9BDADAC3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РУССКИЙ ЯЗЫК КАК ИНОСТРАННЫЙ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D978F2AC-5C72-424F-83D2-141980E250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1600" dirty="0" smtClean="0"/>
              <a:t>Автор курса: </a:t>
            </a:r>
            <a:r>
              <a:rPr lang="ru-RU" sz="1600" dirty="0" err="1" smtClean="0"/>
              <a:t>Муллер</a:t>
            </a:r>
            <a:r>
              <a:rPr lang="ru-RU" sz="1600" dirty="0" smtClean="0"/>
              <a:t> </a:t>
            </a:r>
            <a:r>
              <a:rPr lang="ru-RU" sz="1600" dirty="0" smtClean="0"/>
              <a:t>Ю.Г.</a:t>
            </a:r>
            <a:endParaRPr lang="ru-RU" sz="160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596BDAE-7732-4F35-8F50-375E3D843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420" y="6342217"/>
            <a:ext cx="5269837" cy="300037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205D6886-D5B0-414A-80AD-3FCAFD494B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3421" y="1140824"/>
            <a:ext cx="5985128" cy="4632960"/>
          </a:xfrm>
          <a:ln w="38100">
            <a:solidFill>
              <a:schemeClr val="bg1"/>
            </a:solidFill>
          </a:ln>
        </p:spPr>
      </p:sp>
      <p:pic>
        <p:nvPicPr>
          <p:cNvPr id="1026" name="Picture 2" descr="C:\Users\korneva.ib\Desktop\dw3bqyawwaabpxi.jpg__750x415_q75_crop-True_subsampling-2_up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1176868"/>
            <a:ext cx="5875866" cy="456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7B1219-A41C-4287-99D1-FD9BDADAC3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ИЗУЧАЕМ РУССКИЙ ЯЗЫК КАК ИНОСТРАННЫЙ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D978F2AC-5C72-424F-83D2-141980E250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1600" dirty="0" smtClean="0"/>
              <a:t>Автор курса:    </a:t>
            </a:r>
            <a:r>
              <a:rPr lang="ru-RU" sz="1600" dirty="0" err="1" smtClean="0"/>
              <a:t>Муллер</a:t>
            </a:r>
            <a:r>
              <a:rPr lang="ru-RU" sz="1600" dirty="0" smtClean="0"/>
              <a:t> Ю.Г.</a:t>
            </a:r>
            <a:endParaRPr lang="ru-RU" sz="160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596BDAE-7732-4F35-8F50-375E3D843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420" y="6342217"/>
            <a:ext cx="5269837" cy="300037"/>
          </a:xfrm>
        </p:spPr>
        <p:txBody>
          <a:bodyPr/>
          <a:lstStyle/>
          <a:p>
            <a:pPr algn="l"/>
            <a:r>
              <a:rPr lang="ru-RU" dirty="0" smtClean="0"/>
              <a:t>Лицей. Подготовительное отделение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273050" y="764615"/>
            <a:ext cx="6175375" cy="5411817"/>
          </a:xfrm>
        </p:spPr>
      </p:sp>
      <p:pic>
        <p:nvPicPr>
          <p:cNvPr id="2050" name="Picture 2" descr="C:\Users\korneva.ib\Desktop\155183_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66" y="770468"/>
            <a:ext cx="5985934" cy="608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8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500313" y="1168400"/>
            <a:ext cx="9210675" cy="26162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Главной целью обучения русскому языку слушателей-иностранцев является формирование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языковой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речевой и коммуникативной компетенции, необходимых для коммуникации в условиях русской речевой среды, а также в овладении языком специальности, необходимом для получения профессионального образования в вузе.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 осуществляется путем формирования у слушателей необходимых языковых и речевых умений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аудировании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чтении, говорении и письме, обеспечивая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студентам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такие основные уровни конечных умений, как овладение русским языком как средством общения в учебно-профессиональной, социально-бытовой, социально-культурной и официально-деловой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сферах.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525713" y="4665133"/>
            <a:ext cx="3228975" cy="161713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499191" y="662439"/>
            <a:ext cx="4282609" cy="929294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Цель </a:t>
            </a:r>
            <a:r>
              <a:rPr lang="ru-RU" dirty="0" smtClean="0"/>
              <a:t>дисциплины</a:t>
            </a:r>
            <a:endParaRPr lang="ru-RU" dirty="0"/>
          </a:p>
        </p:txBody>
      </p:sp>
      <p:pic>
        <p:nvPicPr>
          <p:cNvPr id="3074" name="Picture 2" descr="C:\Users\korneva.ib\Desktop\Коллаж Picnik 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666067"/>
            <a:ext cx="602826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0F8563-FA42-4DE3-B908-057622E26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932" y="1185333"/>
            <a:ext cx="10193867" cy="3606800"/>
          </a:xfrm>
        </p:spPr>
        <p:txBody>
          <a:bodyPr>
            <a:normAutofit/>
          </a:bodyPr>
          <a:lstStyle/>
          <a:p>
            <a:pPr marL="0" indent="457200" algn="just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ru-RU" kern="15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 </a:t>
            </a:r>
            <a:r>
              <a:rPr lang="ru-RU" kern="15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процессе обучения используются следующие формы проведения учебных занятий:</a:t>
            </a:r>
            <a:r>
              <a:rPr lang="ru-RU" b="1" kern="15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ru-RU" kern="15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теоретические и практические занятия.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457200" algn="just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ru-RU" kern="15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Теоретические </a:t>
            </a:r>
            <a:r>
              <a:rPr lang="ru-RU" kern="15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занятия проводятся в традиционной форме с использованием </a:t>
            </a:r>
            <a:r>
              <a:rPr lang="ru-RU" kern="15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средств </a:t>
            </a:r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информационно-коммуникационных </a:t>
            </a: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технологий</a:t>
            </a:r>
            <a:r>
              <a:rPr lang="ru-RU" kern="15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в качестве наглядного представления материала при непосредственном контакте со </a:t>
            </a:r>
            <a:r>
              <a:rPr lang="ru-RU" kern="15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слушателями.</a:t>
            </a:r>
            <a:endParaRPr lang="ru-RU" sz="160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0" indent="457200" algn="just" fontAlgn="base">
              <a:lnSpc>
                <a:spcPct val="115000"/>
              </a:lnSpc>
              <a:spcBef>
                <a:spcPts val="0"/>
              </a:spcBef>
              <a:buNone/>
            </a:pPr>
            <a:r>
              <a:rPr lang="ru-RU" kern="15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Практические занятия проводятся в традиционной форме с использованием средств     информационно-коммуникационных технологий и учебного материала учебников при непосредственном контакте со слушателями. </a:t>
            </a:r>
            <a:r>
              <a:rPr lang="ru-RU" kern="5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На практических занятиях также дается новый грамматический, лексический материал и проводится его закрепление.</a:t>
            </a:r>
            <a:endParaRPr lang="ru-RU" sz="1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base">
              <a:lnSpc>
                <a:spcPct val="115000"/>
              </a:lnSpc>
              <a:spcBef>
                <a:spcPts val="1000"/>
              </a:spcBef>
            </a:pPr>
            <a:r>
              <a:rPr lang="ru-RU" sz="2000" b="1" kern="150" dirty="0" smtClean="0">
                <a:solidFill>
                  <a:prstClr val="black"/>
                </a:solidFill>
                <a:latin typeface="Times New Roman"/>
                <a:ea typeface="Droid Sans Fallback"/>
                <a:cs typeface="Times New Roman"/>
              </a:rPr>
              <a:t>Формы </a:t>
            </a:r>
            <a:r>
              <a:rPr lang="ru-RU" sz="2000" b="1" kern="150" dirty="0">
                <a:solidFill>
                  <a:prstClr val="black"/>
                </a:solidFill>
                <a:latin typeface="Times New Roman"/>
                <a:ea typeface="Droid Sans Fallback"/>
                <a:cs typeface="Times New Roman"/>
              </a:rPr>
              <a:t>проведения учебных занятий 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100" name="Picture 4" descr="C:\Users\korneva.ib\Desktop\4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66" y="4495800"/>
            <a:ext cx="4487333" cy="20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>
                <a:latin typeface="Times New Roman"/>
                <a:ea typeface="Times New Roman"/>
              </a:rPr>
              <a:t>Ожидаемые результаты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1467"/>
            <a:ext cx="10515600" cy="356446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kern="100" dirty="0" smtClean="0">
                <a:latin typeface="Times New Roman"/>
                <a:ea typeface="Droid Sans Fallback"/>
              </a:rPr>
              <a:t>умение понимать </a:t>
            </a:r>
            <a:r>
              <a:rPr lang="ru-RU" kern="100" dirty="0">
                <a:latin typeface="Times New Roman"/>
                <a:ea typeface="Droid Sans Fallback"/>
              </a:rPr>
              <a:t>на слух основное содержание и детали монологических, диалогических и </a:t>
            </a:r>
            <a:r>
              <a:rPr lang="ru-RU" kern="100" dirty="0" err="1">
                <a:latin typeface="Times New Roman"/>
                <a:ea typeface="Droid Sans Fallback"/>
              </a:rPr>
              <a:t>диалого</a:t>
            </a:r>
            <a:r>
              <a:rPr lang="ru-RU" kern="100" dirty="0">
                <a:latin typeface="Times New Roman"/>
                <a:ea typeface="Droid Sans Fallback"/>
              </a:rPr>
              <a:t>-монологических </a:t>
            </a:r>
            <a:r>
              <a:rPr lang="ru-RU" kern="100" dirty="0" smtClean="0">
                <a:latin typeface="Times New Roman"/>
                <a:ea typeface="Droid Sans Fallback"/>
              </a:rPr>
              <a:t>высказываний;</a:t>
            </a:r>
          </a:p>
          <a:p>
            <a:pPr algn="just"/>
            <a:r>
              <a:rPr lang="ru-RU" kern="100" dirty="0" smtClean="0">
                <a:latin typeface="Times New Roman"/>
                <a:ea typeface="Droid Sans Fallback"/>
              </a:rPr>
              <a:t>умение </a:t>
            </a:r>
            <a:r>
              <a:rPr lang="ru-RU" kern="100" dirty="0">
                <a:latin typeface="Times New Roman"/>
                <a:ea typeface="Droid Sans Fallback"/>
              </a:rPr>
              <a:t>самостоятельно продуцировать связные логичные высказывания в соответствии с предложенной темой и коммуникативно заданной установкой; построить связное монологическое высказывание </a:t>
            </a:r>
            <a:r>
              <a:rPr lang="ru-RU" kern="100" dirty="0" smtClean="0">
                <a:latin typeface="Times New Roman"/>
                <a:ea typeface="Droid Sans Fallback"/>
              </a:rPr>
              <a:t>на </a:t>
            </a:r>
            <a:r>
              <a:rPr lang="ru-RU" kern="100" dirty="0">
                <a:latin typeface="Times New Roman"/>
                <a:ea typeface="Droid Sans Fallback"/>
              </a:rPr>
              <a:t>основе прочитанного или прослушанного текста </a:t>
            </a:r>
            <a:r>
              <a:rPr lang="ru-RU" kern="100" dirty="0" smtClean="0">
                <a:latin typeface="Times New Roman"/>
                <a:ea typeface="Droid Sans Fallback"/>
              </a:rPr>
              <a:t> </a:t>
            </a:r>
            <a:r>
              <a:rPr lang="ru-RU" kern="100" dirty="0">
                <a:latin typeface="Times New Roman"/>
                <a:ea typeface="Droid Sans Fallback"/>
              </a:rPr>
              <a:t>(повествование, описание, сообщение, а также текст смешанного типа с элементами рассуждения</a:t>
            </a:r>
            <a:r>
              <a:rPr lang="ru-RU" kern="100" dirty="0" smtClean="0">
                <a:latin typeface="Times New Roman"/>
                <a:ea typeface="Droid Sans Fallback"/>
              </a:rPr>
              <a:t>);</a:t>
            </a:r>
          </a:p>
          <a:p>
            <a:pPr algn="just"/>
            <a:r>
              <a:rPr lang="ru-RU" kern="100" dirty="0" smtClean="0">
                <a:latin typeface="Times New Roman"/>
                <a:ea typeface="Droid Sans Fallback"/>
              </a:rPr>
              <a:t>понимание содержания </a:t>
            </a:r>
            <a:r>
              <a:rPr lang="ru-RU" kern="100" dirty="0">
                <a:latin typeface="Times New Roman"/>
                <a:ea typeface="Droid Sans Fallback"/>
              </a:rPr>
              <a:t>высказываний собеседника, </a:t>
            </a:r>
            <a:r>
              <a:rPr lang="ru-RU" kern="100" dirty="0" smtClean="0">
                <a:latin typeface="Times New Roman"/>
                <a:ea typeface="Droid Sans Fallback"/>
              </a:rPr>
              <a:t>определение </a:t>
            </a:r>
            <a:r>
              <a:rPr lang="ru-RU" kern="100" dirty="0">
                <a:latin typeface="Times New Roman"/>
                <a:ea typeface="Droid Sans Fallback"/>
              </a:rPr>
              <a:t>его </a:t>
            </a:r>
            <a:r>
              <a:rPr lang="ru-RU" kern="100" dirty="0" smtClean="0">
                <a:latin typeface="Times New Roman"/>
                <a:ea typeface="Droid Sans Fallback"/>
              </a:rPr>
              <a:t>коммуникативных намерений; адекватное реагирование </a:t>
            </a:r>
            <a:r>
              <a:rPr lang="ru-RU" kern="100" dirty="0">
                <a:latin typeface="Times New Roman"/>
                <a:ea typeface="Droid Sans Fallback"/>
              </a:rPr>
              <a:t>на реплики собеседника; </a:t>
            </a:r>
            <a:r>
              <a:rPr lang="ru-RU" kern="100" dirty="0" smtClean="0">
                <a:latin typeface="Times New Roman"/>
                <a:ea typeface="Droid Sans Fallback"/>
              </a:rPr>
              <a:t> </a:t>
            </a:r>
            <a:r>
              <a:rPr lang="ru-RU" kern="100" dirty="0">
                <a:latin typeface="Times New Roman"/>
                <a:ea typeface="Droid Sans Fallback"/>
              </a:rPr>
              <a:t>участие в диалоге с различными коммуникативными намерениями на учебно-профессиональную, бытовую, страноведческую темы; уметь </a:t>
            </a:r>
            <a:r>
              <a:rPr lang="ru-RU" kern="100" dirty="0" smtClean="0">
                <a:latin typeface="Times New Roman"/>
                <a:ea typeface="Droid Sans Fallback"/>
              </a:rPr>
              <a:t>использование различных типов </a:t>
            </a:r>
            <a:r>
              <a:rPr lang="ru-RU" kern="100" dirty="0">
                <a:latin typeface="Times New Roman"/>
                <a:ea typeface="Droid Sans Fallback"/>
              </a:rPr>
              <a:t>диалога: диалог-расспрос, диалог-обмен мнениями, </a:t>
            </a:r>
            <a:r>
              <a:rPr lang="ru-RU" kern="100" dirty="0" smtClean="0">
                <a:latin typeface="Times New Roman"/>
                <a:ea typeface="Droid Sans Fallback"/>
              </a:rPr>
              <a:t>диалог-беседа.</a:t>
            </a:r>
            <a:endParaRPr lang="ru-RU" dirty="0"/>
          </a:p>
        </p:txBody>
      </p:sp>
      <p:pic>
        <p:nvPicPr>
          <p:cNvPr id="5122" name="Picture 2" descr="C:\Users\korneva.ib\Desktop\russkij-yazy-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33" y="4326467"/>
            <a:ext cx="4495800" cy="21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877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7a9c44ad059262a225e5ae9c2a1e332c0e0a3c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нАГУ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293</Words>
  <Application>Microsoft Office PowerPoint</Application>
  <PresentationFormat>Произвольный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РУССКИЙ ЯЗЫК КАК ИНОСТРАННЫЙ</vt:lpstr>
      <vt:lpstr>ИЗУЧАЕМ РУССКИЙ ЯЗЫК КАК ИНОСТРАННЫЙ</vt:lpstr>
      <vt:lpstr>Презентация PowerPoint</vt:lpstr>
      <vt:lpstr>Презентация PowerPoint</vt:lpstr>
      <vt:lpstr>Ожидаемые результаты обучения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</dc:creator>
  <cp:lastModifiedBy>1</cp:lastModifiedBy>
  <cp:revision>48</cp:revision>
  <dcterms:created xsi:type="dcterms:W3CDTF">2020-09-30T10:36:11Z</dcterms:created>
  <dcterms:modified xsi:type="dcterms:W3CDTF">2021-09-17T05:08:48Z</dcterms:modified>
</cp:coreProperties>
</file>