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8" r:id="rId5"/>
    <p:sldId id="269" r:id="rId6"/>
    <p:sldId id="261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7A1"/>
    <a:srgbClr val="197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6374" autoAdjust="0"/>
  </p:normalViewPr>
  <p:slideViewPr>
    <p:cSldViewPr snapToGrid="0">
      <p:cViewPr varScale="1">
        <p:scale>
          <a:sx n="112" d="100"/>
          <a:sy n="112" d="100"/>
        </p:scale>
        <p:origin x="-44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2510FE50-D295-44F6-A7E7-AD19F05AC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650" y="773082"/>
            <a:ext cx="6175375" cy="541181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39317" y="2468664"/>
            <a:ext cx="4369724" cy="217815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презентации (дисциплины курса)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323379" y="5197534"/>
            <a:ext cx="3505200" cy="462886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Автор курса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xmlns="" id="{9E861558-E90F-4C47-87C8-9ED96B285E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007" y="6342217"/>
            <a:ext cx="5269837" cy="30003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Наименование направления подготовки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9E8652-403B-4FA8-ADF0-3C269C745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F0C9CFB-B654-478B-9E9E-538A6A069F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016" y="939155"/>
            <a:ext cx="6175783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6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7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0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21173" y="2894908"/>
            <a:ext cx="9298739" cy="1261456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раздела (модуля)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29633" y="4587969"/>
            <a:ext cx="3505200" cy="46288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23051B-AABA-4DB6-A244-06F279FAD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8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9993284" cy="7072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9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2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0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AC778-65FF-4A14-8854-52022D2D962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8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5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5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10515600" cy="707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84178" y="62399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DBD9FC2-246E-4A67-A196-D2C1014C6E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3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19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pos="75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7B1219-A41C-4287-99D1-FD9BDADAC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1888" y="3049236"/>
            <a:ext cx="4369724" cy="2178150"/>
          </a:xfrm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ru-RU" dirty="0"/>
              <a:t>Методология эффективного менеджмента</a:t>
            </a:r>
            <a:br>
              <a:rPr lang="ru-RU" dirty="0"/>
            </a:br>
            <a:r>
              <a:rPr lang="ru-RU" sz="1300" dirty="0"/>
              <a:t>Факультативный курс для студентов инженерных и социально-гуманитарных направлений подготовки</a:t>
            </a:r>
            <a:br>
              <a:rPr lang="ru-RU" sz="1300" dirty="0"/>
            </a:b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D978F2AC-5C72-424F-83D2-141980E250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ru-RU" sz="1600" dirty="0"/>
              <a:t>Автор курса: </a:t>
            </a:r>
          </a:p>
          <a:p>
            <a:pPr algn="r">
              <a:lnSpc>
                <a:spcPts val="2400"/>
              </a:lnSpc>
              <a:spcBef>
                <a:spcPts val="0"/>
              </a:spcBef>
            </a:pPr>
            <a:r>
              <a:rPr lang="ru-RU" sz="1600" b="1" dirty="0" smtClean="0"/>
              <a:t>Усанов Геннадий Иванович</a:t>
            </a:r>
          </a:p>
          <a:p>
            <a:pPr algn="r">
              <a:lnSpc>
                <a:spcPts val="2400"/>
              </a:lnSpc>
              <a:spcBef>
                <a:spcPts val="0"/>
              </a:spcBef>
            </a:pPr>
            <a:r>
              <a:rPr lang="ru-RU" sz="1600" dirty="0" err="1"/>
              <a:t>д</a:t>
            </a:r>
            <a:r>
              <a:rPr lang="ru-RU" sz="1600" dirty="0" err="1" smtClean="0"/>
              <a:t>окт</a:t>
            </a:r>
            <a:r>
              <a:rPr lang="ru-RU" sz="1600" dirty="0" smtClean="0"/>
              <a:t>. </a:t>
            </a:r>
            <a:r>
              <a:rPr lang="ru-RU" sz="1600" dirty="0" err="1" smtClean="0"/>
              <a:t>экон</a:t>
            </a:r>
            <a:r>
              <a:rPr lang="ru-RU" sz="1600" dirty="0" smtClean="0"/>
              <a:t>. наук, профессор</a:t>
            </a:r>
            <a:endParaRPr lang="ru-RU" sz="1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" b="104"/>
          <a:stretch>
            <a:fillRect/>
          </a:stretch>
        </p:blipFill>
        <p:spPr bwMode="auto">
          <a:xfrm>
            <a:off x="363539" y="1141413"/>
            <a:ext cx="5501126" cy="425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62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633628" y="831926"/>
            <a:ext cx="9906646" cy="1172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 smtClean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Заключение</a:t>
            </a:r>
          </a:p>
          <a:p>
            <a:pPr algn="l"/>
            <a:endParaRPr lang="ru-RU" sz="2400" dirty="0" smtClean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«Плох тот солдат, который не мечтает стать генералом !» А.В. Суворов.</a:t>
            </a:r>
          </a:p>
          <a:p>
            <a:pPr algn="l"/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88" y="3647695"/>
            <a:ext cx="8212024" cy="70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1" y="2004139"/>
            <a:ext cx="5586950" cy="325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3971" y="5465366"/>
            <a:ext cx="55864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ДОБРО ПОЖАЛОВАТЬ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,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на кафедру «Менеджмент, маркетинг и государственное управление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5980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98056" y="1467396"/>
            <a:ext cx="5384801" cy="46288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Факультативный курс для студентов инженерных и социально-гуманитарных направлений  подготовки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212944" y="195251"/>
            <a:ext cx="9298739" cy="1261456"/>
          </a:xfrm>
        </p:spPr>
        <p:txBody>
          <a:bodyPr/>
          <a:lstStyle/>
          <a:p>
            <a:r>
              <a:rPr lang="ru-RU" dirty="0" smtClean="0"/>
              <a:t>Методология эффективного менеджмента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0F8563-FA42-4DE3-B908-057622E26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429" y="1380067"/>
            <a:ext cx="10613571" cy="4348163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Century Gothic"/>
                <a:ea typeface="+mn-ea"/>
                <a:cs typeface="+mn-cs"/>
              </a:rPr>
              <a:t>Руководителями не рождаются. Ими становятся после овладения знаниями науки управления, которые выработало человечество в процессе своей эволюции.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800" b="1" dirty="0">
              <a:solidFill>
                <a:srgbClr val="002060"/>
              </a:solidFill>
              <a:latin typeface="Century Gothic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Century Gothic"/>
                <a:ea typeface="+mn-ea"/>
                <a:cs typeface="+mn-cs"/>
              </a:rPr>
              <a:t>Цель </a:t>
            </a:r>
            <a:r>
              <a:rPr lang="ru-RU" sz="1800" b="1" dirty="0">
                <a:solidFill>
                  <a:srgbClr val="002060"/>
                </a:solidFill>
                <a:latin typeface="Century Gothic"/>
                <a:ea typeface="+mn-ea"/>
                <a:cs typeface="+mn-cs"/>
              </a:rPr>
              <a:t>дисциплины </a:t>
            </a:r>
            <a:endParaRPr lang="ru-RU" sz="1800" b="1" dirty="0" smtClean="0">
              <a:solidFill>
                <a:srgbClr val="002060"/>
              </a:solidFill>
              <a:latin typeface="Century Gothic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dirty="0" smtClean="0">
                <a:solidFill>
                  <a:srgbClr val="1C1C1C"/>
                </a:solidFill>
                <a:latin typeface="Century Gothic"/>
                <a:ea typeface="+mn-ea"/>
                <a:cs typeface="+mn-cs"/>
              </a:rPr>
              <a:t>Получение </a:t>
            </a:r>
            <a:r>
              <a:rPr lang="ru-RU" sz="1800" dirty="0">
                <a:solidFill>
                  <a:srgbClr val="1C1C1C"/>
                </a:solidFill>
                <a:latin typeface="Century Gothic"/>
                <a:ea typeface="+mn-ea"/>
                <a:cs typeface="+mn-cs"/>
              </a:rPr>
              <a:t>теоретических знаний, </a:t>
            </a:r>
            <a:r>
              <a:rPr lang="ru-RU" sz="1800" dirty="0">
                <a:solidFill>
                  <a:srgbClr val="1C1C1C"/>
                </a:solidFill>
                <a:latin typeface="Century Gothic"/>
              </a:rPr>
              <a:t>умений и навыков</a:t>
            </a:r>
            <a:r>
              <a:rPr lang="ru-RU" sz="1800" dirty="0">
                <a:solidFill>
                  <a:srgbClr val="1C1C1C"/>
                </a:solidFill>
                <a:latin typeface="Century Gothic"/>
                <a:ea typeface="+mn-ea"/>
                <a:cs typeface="+mn-cs"/>
              </a:rPr>
              <a:t> для</a:t>
            </a:r>
            <a:r>
              <a:rPr lang="ru-RU" sz="1800" dirty="0">
                <a:solidFill>
                  <a:srgbClr val="1C1C1C"/>
                </a:solidFill>
                <a:latin typeface="Century Gothic"/>
              </a:rPr>
              <a:t> </a:t>
            </a:r>
            <a:r>
              <a:rPr lang="ru-RU" sz="1800" dirty="0">
                <a:solidFill>
                  <a:srgbClr val="1C1C1C"/>
                </a:solidFill>
                <a:latin typeface="Century Gothic"/>
                <a:ea typeface="+mn-ea"/>
                <a:cs typeface="+mn-cs"/>
              </a:rPr>
              <a:t> осуществления деятельности по управлению </a:t>
            </a:r>
            <a:r>
              <a:rPr lang="ru-RU" sz="1800" dirty="0">
                <a:solidFill>
                  <a:srgbClr val="1C1C1C"/>
                </a:solidFill>
                <a:latin typeface="Century Gothic"/>
              </a:rPr>
              <a:t>персоналом структурных подразделений предприятий, учреждений и организаций</a:t>
            </a:r>
            <a:r>
              <a:rPr lang="ru-RU" sz="1800" dirty="0" smtClean="0">
                <a:solidFill>
                  <a:srgbClr val="1C1C1C"/>
                </a:solidFill>
                <a:latin typeface="Century Gothic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800" dirty="0" smtClean="0">
              <a:solidFill>
                <a:srgbClr val="1C1C1C"/>
              </a:solidFill>
              <a:latin typeface="Century Gothic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Century Gothic"/>
                <a:ea typeface="+mn-ea"/>
                <a:cs typeface="+mn-cs"/>
              </a:rPr>
              <a:t>Задачи дисциплины:</a:t>
            </a:r>
            <a:r>
              <a:rPr lang="ru-RU" sz="1800" b="1" dirty="0">
                <a:solidFill>
                  <a:prstClr val="black"/>
                </a:solidFill>
                <a:latin typeface="Century Gothic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Century Gothic"/>
              </a:rPr>
            </a:br>
            <a:r>
              <a:rPr lang="ru-RU" sz="1800" dirty="0">
                <a:solidFill>
                  <a:srgbClr val="1C1C1C"/>
                </a:solidFill>
                <a:latin typeface="Century Gothic"/>
                <a:ea typeface="+mn-ea"/>
                <a:cs typeface="+mn-cs"/>
              </a:rPr>
              <a:t>- сформировать знания теоретических </a:t>
            </a:r>
            <a:r>
              <a:rPr lang="ru-RU" sz="1800" dirty="0">
                <a:solidFill>
                  <a:srgbClr val="1C1C1C"/>
                </a:solidFill>
                <a:latin typeface="Century Gothic"/>
              </a:rPr>
              <a:t>и методологических основ </a:t>
            </a:r>
            <a:r>
              <a:rPr lang="ru-RU" sz="1800" dirty="0">
                <a:solidFill>
                  <a:srgbClr val="1C1C1C"/>
                </a:solidFill>
                <a:latin typeface="Century Gothic"/>
                <a:ea typeface="+mn-ea"/>
                <a:cs typeface="+mn-cs"/>
              </a:rPr>
              <a:t>в области менеджмента</a:t>
            </a:r>
            <a:r>
              <a:rPr lang="ru-RU" sz="1800" dirty="0">
                <a:solidFill>
                  <a:srgbClr val="1C1C1C"/>
                </a:solidFill>
                <a:latin typeface="Century Gothic"/>
              </a:rPr>
              <a:t> организаций</a:t>
            </a:r>
            <a:r>
              <a:rPr lang="ru-RU" sz="1800" dirty="0">
                <a:solidFill>
                  <a:srgbClr val="1C1C1C"/>
                </a:solidFill>
                <a:latin typeface="Century Gothic"/>
                <a:ea typeface="+mn-ea"/>
                <a:cs typeface="+mn-cs"/>
              </a:rPr>
              <a:t>;</a:t>
            </a:r>
            <a:r>
              <a:rPr lang="ru-RU" sz="1800" dirty="0">
                <a:solidFill>
                  <a:prstClr val="black"/>
                </a:solidFill>
                <a:latin typeface="Century Gothic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entury Gothic"/>
              </a:rPr>
            </a:br>
            <a:r>
              <a:rPr lang="ru-RU" sz="1800" dirty="0">
                <a:solidFill>
                  <a:prstClr val="black"/>
                </a:solidFill>
                <a:latin typeface="Century Gothic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entury Gothic"/>
              </a:rPr>
            </a:br>
            <a:r>
              <a:rPr lang="ru-RU" sz="1800" dirty="0">
                <a:solidFill>
                  <a:srgbClr val="1C1C1C"/>
                </a:solidFill>
                <a:latin typeface="Century Gothic"/>
                <a:ea typeface="+mn-ea"/>
                <a:cs typeface="+mn-cs"/>
              </a:rPr>
              <a:t>- дать целостное представление об</a:t>
            </a:r>
            <a:r>
              <a:rPr lang="ru-RU" sz="1800" dirty="0">
                <a:solidFill>
                  <a:srgbClr val="1C1C1C"/>
                </a:solidFill>
                <a:latin typeface="Century Gothic"/>
              </a:rPr>
              <a:t> </a:t>
            </a:r>
            <a:r>
              <a:rPr lang="ru-RU" sz="1800" dirty="0">
                <a:solidFill>
                  <a:srgbClr val="1C1C1C"/>
                </a:solidFill>
                <a:latin typeface="Century Gothic"/>
                <a:ea typeface="+mn-ea"/>
                <a:cs typeface="+mn-cs"/>
              </a:rPr>
              <a:t> </a:t>
            </a:r>
            <a:r>
              <a:rPr lang="ru-RU" sz="1800" dirty="0">
                <a:solidFill>
                  <a:srgbClr val="1C1C1C"/>
                </a:solidFill>
                <a:latin typeface="Century Gothic"/>
              </a:rPr>
              <a:t>организационных структурах, </a:t>
            </a:r>
            <a:r>
              <a:rPr lang="ru-RU" sz="1800" dirty="0">
                <a:solidFill>
                  <a:srgbClr val="1C1C1C"/>
                </a:solidFill>
                <a:latin typeface="Century Gothic"/>
                <a:ea typeface="+mn-ea"/>
                <a:cs typeface="+mn-cs"/>
              </a:rPr>
              <a:t> </a:t>
            </a:r>
            <a:r>
              <a:rPr lang="ru-RU" sz="1800" dirty="0">
                <a:solidFill>
                  <a:srgbClr val="1C1C1C"/>
                </a:solidFill>
                <a:latin typeface="Century Gothic"/>
              </a:rPr>
              <a:t>процессах, </a:t>
            </a:r>
            <a:r>
              <a:rPr lang="ru-RU" sz="1800" dirty="0">
                <a:solidFill>
                  <a:srgbClr val="1C1C1C"/>
                </a:solidFill>
                <a:latin typeface="Century Gothic"/>
                <a:ea typeface="+mn-ea"/>
                <a:cs typeface="+mn-cs"/>
              </a:rPr>
              <a:t>функциях </a:t>
            </a:r>
            <a:r>
              <a:rPr lang="ru-RU" sz="1800" dirty="0">
                <a:solidFill>
                  <a:srgbClr val="1C1C1C"/>
                </a:solidFill>
                <a:latin typeface="Century Gothic"/>
              </a:rPr>
              <a:t>и методах управления;</a:t>
            </a:r>
            <a:r>
              <a:rPr lang="ru-RU" sz="1800" dirty="0">
                <a:solidFill>
                  <a:prstClr val="black"/>
                </a:solidFill>
                <a:latin typeface="Century Gothic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entury Gothic"/>
              </a:rPr>
            </a:br>
            <a:r>
              <a:rPr lang="ru-RU" sz="1800" dirty="0">
                <a:solidFill>
                  <a:prstClr val="black"/>
                </a:solidFill>
                <a:latin typeface="Century Gothic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entury Gothic"/>
              </a:rPr>
            </a:br>
            <a:r>
              <a:rPr lang="ru-RU" sz="1800" dirty="0">
                <a:solidFill>
                  <a:srgbClr val="1C1C1C"/>
                </a:solidFill>
                <a:latin typeface="Century Gothic"/>
                <a:ea typeface="+mn-ea"/>
                <a:cs typeface="+mn-cs"/>
              </a:rPr>
              <a:t>- сформировать умения и навыки </a:t>
            </a:r>
            <a:r>
              <a:rPr lang="ru-RU" sz="1800" dirty="0">
                <a:solidFill>
                  <a:srgbClr val="1C1C1C"/>
                </a:solidFill>
                <a:latin typeface="Century Gothic"/>
              </a:rPr>
              <a:t>принятия эффективных управленческих решений</a:t>
            </a:r>
            <a:r>
              <a:rPr lang="ru-RU" sz="1800" dirty="0">
                <a:solidFill>
                  <a:srgbClr val="1C1C1C"/>
                </a:solidFill>
                <a:latin typeface="Century Gothic"/>
                <a:ea typeface="+mn-ea"/>
                <a:cs typeface="+mn-cs"/>
              </a:rPr>
              <a:t> </a:t>
            </a:r>
            <a:r>
              <a:rPr lang="ru-RU" sz="1800" dirty="0">
                <a:solidFill>
                  <a:srgbClr val="1C1C1C"/>
                </a:solidFill>
                <a:latin typeface="Century Gothic"/>
              </a:rPr>
              <a:t>стратегического и тактического характера. 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800" dirty="0">
              <a:solidFill>
                <a:srgbClr val="1C1C1C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086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626371" y="526221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Введение, цель </a:t>
            </a:r>
            <a:r>
              <a:rPr lang="ru-RU" sz="2400" dirty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задачи дисциплины</a:t>
            </a:r>
          </a:p>
        </p:txBody>
      </p:sp>
    </p:spTree>
    <p:extLst>
      <p:ext uri="{BB962C8B-B14F-4D97-AF65-F5344CB8AC3E}">
        <p14:creationId xmlns:p14="http://schemas.microsoft.com/office/powerpoint/2010/main" val="15710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0F8563-FA42-4DE3-B908-057622E26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Century Gothic"/>
              </a:rPr>
              <a:t>Основные разделы дисциплины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Century Gothic"/>
                <a:ea typeface="+mn-ea"/>
                <a:cs typeface="+mn-cs"/>
              </a:rPr>
              <a:t>1 </a:t>
            </a:r>
            <a:r>
              <a:rPr lang="ru-RU" sz="2400" b="1" dirty="0">
                <a:solidFill>
                  <a:srgbClr val="002060"/>
                </a:solidFill>
                <a:latin typeface="Century Gothic"/>
              </a:rPr>
              <a:t>  Эволюция</a:t>
            </a:r>
            <a:r>
              <a:rPr lang="ru-RU" sz="2400" b="1" dirty="0">
                <a:solidFill>
                  <a:srgbClr val="002060"/>
                </a:solidFill>
                <a:latin typeface="Century Gothic"/>
                <a:ea typeface="+mn-ea"/>
                <a:cs typeface="+mn-cs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entury Gothic"/>
              </a:rPr>
              <a:t>теории и методологии</a:t>
            </a:r>
            <a:r>
              <a:rPr lang="ru-RU" sz="2400" b="1" dirty="0">
                <a:solidFill>
                  <a:srgbClr val="002060"/>
                </a:solidFill>
                <a:latin typeface="Century Gothic"/>
                <a:ea typeface="+mn-ea"/>
                <a:cs typeface="+mn-cs"/>
              </a:rPr>
              <a:t> менеджмента</a:t>
            </a:r>
            <a:r>
              <a:rPr lang="ru-RU" sz="2400" b="1" dirty="0">
                <a:solidFill>
                  <a:srgbClr val="002060"/>
                </a:solidFill>
                <a:latin typeface="Century Gothic"/>
              </a:rPr>
              <a:t> организации</a:t>
            </a:r>
            <a:endParaRPr lang="ru-RU" sz="2400" dirty="0">
              <a:solidFill>
                <a:srgbClr val="1C1C1C"/>
              </a:solidFill>
              <a:latin typeface="Century Gothic"/>
              <a:ea typeface="+mn-ea"/>
              <a:cs typeface="+mn-cs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lain" startAt="2"/>
              <a:defRPr/>
            </a:pPr>
            <a:r>
              <a:rPr lang="ru-RU" sz="2400" b="1" dirty="0">
                <a:solidFill>
                  <a:srgbClr val="002060"/>
                </a:solidFill>
                <a:latin typeface="Century Gothic"/>
              </a:rPr>
              <a:t>Концептуальные подходы, принципы и методы эффективного менеджмента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lain" startAt="2"/>
              <a:defRPr/>
            </a:pPr>
            <a:r>
              <a:rPr lang="ru-RU" sz="2400" b="1" dirty="0">
                <a:solidFill>
                  <a:srgbClr val="002060"/>
                </a:solidFill>
                <a:latin typeface="Century Gothic"/>
              </a:rPr>
              <a:t>Организационные структуры управления и формы</a:t>
            </a:r>
            <a:r>
              <a:rPr lang="ru-RU" sz="2400" b="1" dirty="0">
                <a:solidFill>
                  <a:srgbClr val="002060"/>
                </a:solidFill>
                <a:latin typeface="Century Gothic"/>
                <a:ea typeface="+mn-ea"/>
                <a:cs typeface="+mn-cs"/>
              </a:rPr>
              <a:t> организации </a:t>
            </a:r>
            <a:r>
              <a:rPr lang="ru-RU" sz="2400" b="1" dirty="0">
                <a:solidFill>
                  <a:srgbClr val="002060"/>
                </a:solidFill>
                <a:latin typeface="Century Gothic"/>
              </a:rPr>
              <a:t>бизнеса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lain" startAt="3"/>
              <a:defRPr/>
            </a:pPr>
            <a:r>
              <a:rPr lang="ru-RU" sz="2400" b="1" dirty="0">
                <a:solidFill>
                  <a:srgbClr val="002060"/>
                </a:solidFill>
                <a:latin typeface="Century Gothic"/>
                <a:ea typeface="+mn-ea"/>
                <a:cs typeface="+mn-cs"/>
              </a:rPr>
              <a:t>Управленческие решения</a:t>
            </a:r>
            <a:r>
              <a:rPr lang="ru-RU" sz="2400" b="1" dirty="0">
                <a:solidFill>
                  <a:srgbClr val="002060"/>
                </a:solidFill>
                <a:latin typeface="Century Gothic"/>
              </a:rPr>
              <a:t>, стратегия и тактика принятия и реализации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lain" startAt="4"/>
              <a:defRPr/>
            </a:pPr>
            <a:r>
              <a:rPr lang="ru-RU" sz="2400" b="1" dirty="0">
                <a:solidFill>
                  <a:srgbClr val="002060"/>
                </a:solidFill>
                <a:latin typeface="Century Gothic"/>
              </a:rPr>
              <a:t>Административные, экономические и социально-психологические методы управления.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086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450215" algn="just"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Основные разделы дисциплины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0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0F8563-FA42-4DE3-B908-057622E26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Century Gothic"/>
              </a:rPr>
              <a:t>Какие знания, умения, навыки сформирует дисциплина?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086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t="15416" b="15416"/>
          <a:stretch>
            <a:fillRect/>
          </a:stretch>
        </p:blipFill>
        <p:spPr>
          <a:xfrm>
            <a:off x="131718" y="3111239"/>
            <a:ext cx="5127540" cy="30794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t="15416" b="15416"/>
          <a:stretch>
            <a:fillRect/>
          </a:stretch>
        </p:blipFill>
        <p:spPr>
          <a:xfrm>
            <a:off x="1949125" y="2893918"/>
            <a:ext cx="5127540" cy="30794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8628" y="225489"/>
            <a:ext cx="11189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Century Gothic"/>
              </a:rPr>
              <a:t>Управленческие компетенции: знания, умения и навыки</a:t>
            </a:r>
            <a:endParaRPr lang="ru-RU" sz="2800" b="1" dirty="0">
              <a:solidFill>
                <a:srgbClr val="00206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300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0F8563-FA42-4DE3-B908-057622E26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mtClean="0"/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086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297" y="3694345"/>
            <a:ext cx="3513718" cy="26352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232" y="1105716"/>
            <a:ext cx="4303062" cy="20406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045" y="2983145"/>
            <a:ext cx="3732448" cy="237626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880676" y="1387390"/>
            <a:ext cx="2861834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entury Gothic"/>
              </a:rPr>
              <a:t>История возникновения и становления науки управления: подходы, принципы и методы</a:t>
            </a:r>
          </a:p>
        </p:txBody>
      </p:sp>
    </p:spTree>
    <p:extLst>
      <p:ext uri="{BB962C8B-B14F-4D97-AF65-F5344CB8AC3E}">
        <p14:creationId xmlns:p14="http://schemas.microsoft.com/office/powerpoint/2010/main" val="2315976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086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Организационные структуры управления и формы организации бизнеса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75991" y="1532533"/>
            <a:ext cx="2861834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Century Gothic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946667"/>
            <a:ext cx="5124292" cy="357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93" y="896442"/>
            <a:ext cx="4113955" cy="302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72229"/>
            <a:ext cx="4991785" cy="374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33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086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Административные, экономические и социально-психологические методы управления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83" y="1989439"/>
            <a:ext cx="5736833" cy="402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33" y="4428815"/>
            <a:ext cx="3372316" cy="191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82" y="1687220"/>
            <a:ext cx="3292618" cy="200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921" y="1393371"/>
            <a:ext cx="3778900" cy="238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930" y="4428815"/>
            <a:ext cx="3849323" cy="242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567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086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Принятие и реализация управленческих решений  стратегического и оперативного характера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137" y="1677760"/>
            <a:ext cx="5761463" cy="479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1" y="1285875"/>
            <a:ext cx="6329589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33" y="3548063"/>
            <a:ext cx="4226804" cy="282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20" y="3548063"/>
            <a:ext cx="3304948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806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142</Words>
  <Application>Microsoft Office PowerPoint</Application>
  <PresentationFormat>Произвольный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Методология эффективного менеджмента Факультативный курс для студентов инженерных и социально-гуманитарных направлений подготовки </vt:lpstr>
      <vt:lpstr>Методология эффективного менеджмента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</dc:creator>
  <cp:lastModifiedBy>Усанов Илья Геннадьевич</cp:lastModifiedBy>
  <cp:revision>51</cp:revision>
  <dcterms:created xsi:type="dcterms:W3CDTF">2020-09-30T10:36:11Z</dcterms:created>
  <dcterms:modified xsi:type="dcterms:W3CDTF">2021-04-02T03:10:55Z</dcterms:modified>
</cp:coreProperties>
</file>