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032F-DA5F-4F3F-BB3B-9347D3F69876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2A6-9EA8-4F14-9A2C-96CEB0035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543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032F-DA5F-4F3F-BB3B-9347D3F69876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2A6-9EA8-4F14-9A2C-96CEB0035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544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032F-DA5F-4F3F-BB3B-9347D3F69876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2A6-9EA8-4F14-9A2C-96CEB0035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07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032F-DA5F-4F3F-BB3B-9347D3F69876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2A6-9EA8-4F14-9A2C-96CEB0035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46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032F-DA5F-4F3F-BB3B-9347D3F69876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2A6-9EA8-4F14-9A2C-96CEB0035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645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032F-DA5F-4F3F-BB3B-9347D3F69876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2A6-9EA8-4F14-9A2C-96CEB0035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09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032F-DA5F-4F3F-BB3B-9347D3F69876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2A6-9EA8-4F14-9A2C-96CEB0035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62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032F-DA5F-4F3F-BB3B-9347D3F69876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2A6-9EA8-4F14-9A2C-96CEB0035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205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032F-DA5F-4F3F-BB3B-9347D3F69876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2A6-9EA8-4F14-9A2C-96CEB0035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338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032F-DA5F-4F3F-BB3B-9347D3F69876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2A6-9EA8-4F14-9A2C-96CEB0035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149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032F-DA5F-4F3F-BB3B-9347D3F69876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2A6-9EA8-4F14-9A2C-96CEB0035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053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1032F-DA5F-4F3F-BB3B-9347D3F69876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042A6-9EA8-4F14-9A2C-96CEB0035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452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2907754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ru-RU" sz="5400" b="1" dirty="0" smtClean="0"/>
              <a:t>Заявка </a:t>
            </a:r>
            <a:r>
              <a:rPr lang="ru-RU" sz="5400" b="1" dirty="0"/>
              <a:t>на формирование тематики исследований и проектов как один из этапов участия в программе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614045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97346"/>
            <a:ext cx="8424936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НЕДОСТАТКИ</a:t>
            </a:r>
          </a:p>
          <a:p>
            <a:endParaRPr lang="ru-RU" dirty="0"/>
          </a:p>
          <a:p>
            <a:pPr algn="ctr"/>
            <a:r>
              <a:rPr lang="ru-RU" sz="2200" dirty="0" smtClean="0">
                <a:solidFill>
                  <a:srgbClr val="FF0000"/>
                </a:solidFill>
              </a:rPr>
              <a:t>Необходимо </a:t>
            </a:r>
            <a:r>
              <a:rPr lang="ru-RU" sz="2200" dirty="0">
                <a:solidFill>
                  <a:srgbClr val="FF0000"/>
                </a:solidFill>
              </a:rPr>
              <a:t>отразить  недостатки существующих подходов и  обосновать, почему необходим  новый. </a:t>
            </a:r>
            <a:endParaRPr lang="ru-RU" sz="2200" dirty="0" smtClean="0">
              <a:solidFill>
                <a:srgbClr val="FF0000"/>
              </a:solidFill>
            </a:endParaRPr>
          </a:p>
          <a:p>
            <a:r>
              <a:rPr lang="ru-RU" sz="2200" dirty="0" smtClean="0"/>
              <a:t>Сравнивая </a:t>
            </a:r>
            <a:r>
              <a:rPr lang="ru-RU" sz="2200" dirty="0"/>
              <a:t>эквивалентные технологии или продукцию, следует приводить конкретные параметры, которые планируется улучшить в результате выполнения проекта, избегая общих слов: «больше», «меньше», «лучше», «хуже», «инновационный» и т.д. Для сравнения следует выбрать 1-2 самых  важных (ключевых), наиболее убедительно </a:t>
            </a:r>
            <a:r>
              <a:rPr lang="ru-RU" sz="2200" dirty="0" smtClean="0"/>
              <a:t>иллюстрирующих </a:t>
            </a:r>
            <a:r>
              <a:rPr lang="ru-RU" sz="2200" dirty="0"/>
              <a:t>недостатки существующих технологий или продуктов.</a:t>
            </a:r>
          </a:p>
          <a:p>
            <a:r>
              <a:rPr lang="ru-RU" sz="2200" dirty="0"/>
              <a:t>Некоторые шаблонные фразы, которые могут использоваться при формулировании и обосновании научной новизны:</a:t>
            </a:r>
          </a:p>
          <a:p>
            <a:r>
              <a:rPr lang="ru-RU" sz="2200" dirty="0"/>
              <a:t>«…впервые будет осуществлено комплексное исследование…»;</a:t>
            </a:r>
          </a:p>
          <a:p>
            <a:r>
              <a:rPr lang="ru-RU" sz="2200" dirty="0"/>
              <a:t>«…впервые будет формализовано…»; </a:t>
            </a:r>
          </a:p>
          <a:p>
            <a:r>
              <a:rPr lang="ru-RU" sz="2200" dirty="0"/>
              <a:t>«…будет разработана новая система…»; </a:t>
            </a:r>
          </a:p>
          <a:p>
            <a:r>
              <a:rPr lang="ru-RU" sz="2200" dirty="0"/>
              <a:t>«…будет разработан метод…, который отличается от…»;</a:t>
            </a:r>
          </a:p>
          <a:p>
            <a:r>
              <a:rPr lang="ru-RU" sz="2200" dirty="0"/>
              <a:t>«…будет исследован новый эффект…».</a:t>
            </a:r>
          </a:p>
        </p:txBody>
      </p:sp>
    </p:spTree>
    <p:extLst>
      <p:ext uri="{BB962C8B-B14F-4D97-AF65-F5344CB8AC3E}">
        <p14:creationId xmlns:p14="http://schemas.microsoft.com/office/powerpoint/2010/main" val="388651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656183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4. </a:t>
            </a:r>
            <a:r>
              <a:rPr lang="ru-RU" sz="2800" b="1" dirty="0"/>
              <a:t>Публикации по теме проекта, отражающие мировой уровень исследований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568952" cy="518457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Приводятся сведения: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- о публикациях (от 3-х до 5-ти) в рецензируемой печати по тематике предлагаемого проекта, которые наиболее полно, по мнению инициатора проекта, отражают мировой уровень в данной области (научных исследований, технологий), и авторами которых являются ведущие отечественные и зарубежные специалисты в данной области, с указанием следующих сведения о приведенных публикациях: 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- Фамилия первого автора, 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- Год опубликования, 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- Название статьи, 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- Научный журнал, 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- </a:t>
            </a:r>
            <a:r>
              <a:rPr lang="ru-RU" dirty="0" err="1">
                <a:solidFill>
                  <a:schemeClr val="tx1"/>
                </a:solidFill>
              </a:rPr>
              <a:t>Импакт</a:t>
            </a:r>
            <a:r>
              <a:rPr lang="ru-RU" dirty="0">
                <a:solidFill>
                  <a:schemeClr val="tx1"/>
                </a:solidFill>
              </a:rPr>
              <a:t>-фактор журнала,  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- URL ссылка на краткое резюме статьи на сайте журнала или в электронной </a:t>
            </a:r>
            <a:r>
              <a:rPr lang="ru-RU" dirty="0" err="1">
                <a:solidFill>
                  <a:schemeClr val="tx1"/>
                </a:solidFill>
              </a:rPr>
              <a:t>биб-лиотеки</a:t>
            </a:r>
            <a:r>
              <a:rPr lang="ru-RU" dirty="0">
                <a:solidFill>
                  <a:schemeClr val="tx1"/>
                </a:solidFill>
              </a:rPr>
              <a:t> с бесплатным доступом, 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- DOI – цифровой идентификатор документа.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0375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5 Ключевые слова по тематике исследований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/>
              <a:t>Указываются ключевые слова, характеризующие планируемый результат. Перечень ключевых слов должен включать от 5 до 15 слов (словосочетаний) в именительном падеже, которые обеспечивают возможность проведения проверки патентной чистоты планируемого результата и информационного поиска. </a:t>
            </a:r>
          </a:p>
          <a:p>
            <a:pPr marL="0" indent="0" algn="ctr">
              <a:buNone/>
            </a:pPr>
            <a:r>
              <a:rPr lang="ru-RU" dirty="0"/>
              <a:t>Ключевые слова печатаются через запятую.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8872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6. </a:t>
            </a:r>
            <a:r>
              <a:rPr lang="ru-RU" sz="3200" b="1" dirty="0"/>
              <a:t>Формулировка научно-технических задач и предлагаемых подходов по их решению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- Должна </a:t>
            </a:r>
            <a:r>
              <a:rPr lang="ru-RU" dirty="0"/>
              <a:t>быть четко сформулирована научная (научно-техническая) задача (задачи), подлежащая решению в ходе предлагаемых работ, и достаточно полно описаны подходы для решения ставящейся </a:t>
            </a:r>
            <a:r>
              <a:rPr lang="ru-RU" dirty="0" smtClean="0"/>
              <a:t>задачи, дан анализ </a:t>
            </a:r>
            <a:r>
              <a:rPr lang="ru-RU" dirty="0"/>
              <a:t>их выбора, в сравнение с существующими теориями, методами, подходами и т.п. </a:t>
            </a:r>
          </a:p>
          <a:p>
            <a:pPr marL="0" indent="0" algn="just">
              <a:buNone/>
            </a:pPr>
            <a:r>
              <a:rPr lang="ru-RU" dirty="0" smtClean="0"/>
              <a:t> - Должно </a:t>
            </a:r>
            <a:r>
              <a:rPr lang="ru-RU" dirty="0"/>
              <a:t>быть дано обоснование возможности получения результата, способного к правовой охране.</a:t>
            </a:r>
          </a:p>
          <a:p>
            <a:pPr marL="0" indent="0" algn="just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2152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7. </a:t>
            </a:r>
            <a:r>
              <a:rPr lang="ru-RU" sz="3600" b="1" dirty="0"/>
              <a:t>Подробное описание планируемых работ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Виды </a:t>
            </a:r>
            <a:r>
              <a:rPr lang="ru-RU" dirty="0" smtClean="0"/>
              <a:t>работ: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smtClean="0">
                <a:solidFill>
                  <a:srgbClr val="FF0000"/>
                </a:solidFill>
              </a:rPr>
              <a:t>Выбор </a:t>
            </a:r>
            <a:r>
              <a:rPr lang="ru-RU" dirty="0">
                <a:solidFill>
                  <a:srgbClr val="FF0000"/>
                </a:solidFill>
              </a:rPr>
              <a:t>направления </a:t>
            </a:r>
            <a:r>
              <a:rPr lang="ru-RU" dirty="0" smtClean="0">
                <a:solidFill>
                  <a:srgbClr val="FF0000"/>
                </a:solidFill>
              </a:rPr>
              <a:t>исследований </a:t>
            </a:r>
            <a:r>
              <a:rPr lang="ru-RU" dirty="0"/>
              <a:t>(</a:t>
            </a:r>
            <a:r>
              <a:rPr lang="ru-RU" sz="2600" dirty="0"/>
              <a:t>обзор научно-технических достижений в исследуемой области; - патентные исследования); 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 smtClean="0">
                <a:solidFill>
                  <a:srgbClr val="FF0000"/>
                </a:solidFill>
              </a:rPr>
              <a:t>Теоретические исследования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/>
              <a:t>(</a:t>
            </a:r>
            <a:r>
              <a:rPr lang="ru-RU" sz="2600" dirty="0" smtClean="0"/>
              <a:t>является </a:t>
            </a:r>
            <a:r>
              <a:rPr lang="ru-RU" sz="2600" dirty="0"/>
              <a:t>основным и самым трудоемким, так как должны быть решены все исследовательские задачи, разработаны технические </a:t>
            </a:r>
            <a:r>
              <a:rPr lang="ru-RU" sz="2600" dirty="0" smtClean="0"/>
              <a:t>программа </a:t>
            </a:r>
            <a:r>
              <a:rPr lang="ru-RU" sz="2600" dirty="0"/>
              <a:t>и методы проверки разработанных технических решений экспериментальным путем на последующем </a:t>
            </a:r>
            <a:r>
              <a:rPr lang="ru-RU" sz="2600" dirty="0" smtClean="0"/>
              <a:t>этапе</a:t>
            </a:r>
            <a:r>
              <a:rPr lang="ru-RU" sz="2800" dirty="0" smtClean="0"/>
              <a:t>); </a:t>
            </a:r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0525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 - </a:t>
            </a:r>
            <a:r>
              <a:rPr lang="ru-RU" dirty="0" smtClean="0">
                <a:solidFill>
                  <a:srgbClr val="FF0000"/>
                </a:solidFill>
              </a:rPr>
              <a:t>Экспериментальные исследования </a:t>
            </a:r>
            <a:r>
              <a:rPr lang="ru-RU" dirty="0"/>
              <a:t>(</a:t>
            </a:r>
            <a:r>
              <a:rPr lang="ru-RU" sz="2800" dirty="0"/>
              <a:t>основной его целью является проверка результатов теоретических </a:t>
            </a:r>
            <a:r>
              <a:rPr lang="ru-RU" sz="2800" dirty="0" smtClean="0"/>
              <a:t>исследований.,</a:t>
            </a:r>
            <a:r>
              <a:rPr lang="ru-RU" sz="2800" dirty="0" err="1" smtClean="0"/>
              <a:t>т.е</a:t>
            </a:r>
            <a:r>
              <a:rPr lang="ru-RU" sz="2800" dirty="0" smtClean="0"/>
              <a:t>.</a:t>
            </a:r>
            <a:r>
              <a:rPr lang="en-US" sz="2800" dirty="0" smtClean="0"/>
              <a:t> </a:t>
            </a:r>
            <a:r>
              <a:rPr lang="ru-RU" sz="2800" dirty="0" smtClean="0"/>
              <a:t>получение </a:t>
            </a:r>
            <a:r>
              <a:rPr lang="ru-RU" sz="2800" dirty="0"/>
              <a:t>достоверных экспериментальных результатов исследований для решения поставленных </a:t>
            </a:r>
            <a:r>
              <a:rPr lang="ru-RU" sz="2800" dirty="0" smtClean="0"/>
              <a:t> </a:t>
            </a:r>
            <a:r>
              <a:rPr lang="ru-RU" sz="2800" dirty="0"/>
              <a:t>задач. </a:t>
            </a:r>
            <a:r>
              <a:rPr lang="ru-RU" sz="2800" dirty="0" smtClean="0"/>
              <a:t>Для </a:t>
            </a:r>
            <a:r>
              <a:rPr lang="ru-RU" sz="2800" dirty="0"/>
              <a:t>проведения экспериментальных исследований могут привлекаться сторонние организации для обеспечения различных </a:t>
            </a:r>
            <a:r>
              <a:rPr lang="ru-RU" sz="2800" dirty="0" smtClean="0"/>
              <a:t>условий </a:t>
            </a:r>
            <a:r>
              <a:rPr lang="ru-RU" sz="2800" dirty="0"/>
              <a:t>экспериментов и </a:t>
            </a:r>
            <a:r>
              <a:rPr lang="ru-RU" sz="2800" dirty="0" smtClean="0"/>
              <a:t>испытаний); 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FF0000"/>
                </a:solidFill>
              </a:rPr>
              <a:t>- </a:t>
            </a:r>
            <a:r>
              <a:rPr lang="ru-RU" dirty="0" smtClean="0">
                <a:solidFill>
                  <a:srgbClr val="FF0000"/>
                </a:solidFill>
              </a:rPr>
              <a:t>Обобщение </a:t>
            </a:r>
            <a:r>
              <a:rPr lang="ru-RU" dirty="0">
                <a:solidFill>
                  <a:srgbClr val="FF0000"/>
                </a:solidFill>
              </a:rPr>
              <a:t>и оценка результатов </a:t>
            </a:r>
            <a:r>
              <a:rPr lang="ru-RU" dirty="0" smtClean="0">
                <a:solidFill>
                  <a:srgbClr val="FF0000"/>
                </a:solidFill>
              </a:rPr>
              <a:t>исследований</a:t>
            </a:r>
            <a:r>
              <a:rPr lang="ru-RU" sz="3500" dirty="0" smtClean="0">
                <a:solidFill>
                  <a:srgbClr val="FF0000"/>
                </a:solidFill>
              </a:rPr>
              <a:t> </a:t>
            </a:r>
            <a:r>
              <a:rPr lang="ru-RU" sz="2800" dirty="0"/>
              <a:t>( проводят </a:t>
            </a:r>
            <a:r>
              <a:rPr lang="ru-RU" sz="2800" dirty="0" smtClean="0"/>
              <a:t>сопоставление </a:t>
            </a:r>
            <a:r>
              <a:rPr lang="ru-RU" sz="2800" dirty="0"/>
              <a:t>результатов анализа научно-информационных источников и теоретических (экспериментальных) исследований, </a:t>
            </a:r>
            <a:r>
              <a:rPr lang="ru-RU" sz="2800" dirty="0" smtClean="0"/>
              <a:t>выпуск </a:t>
            </a:r>
            <a:r>
              <a:rPr lang="ru-RU" sz="2800" dirty="0"/>
              <a:t>обобщенной отчетной научно-технической </a:t>
            </a:r>
            <a:r>
              <a:rPr lang="ru-RU" sz="2800" dirty="0" smtClean="0"/>
              <a:t>документации, </a:t>
            </a:r>
            <a:r>
              <a:rPr lang="ru-RU" sz="2800" dirty="0"/>
              <a:t>оценки эффективности полученных результатов в сравнении с современным научно-техническим уровнем (в том числе оценки создания конкурентоспособной продукции).</a:t>
            </a:r>
          </a:p>
          <a:p>
            <a:pPr marL="0" indent="0">
              <a:buNone/>
            </a:pP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077527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8. </a:t>
            </a:r>
            <a:r>
              <a:rPr lang="ru-RU" sz="3600" b="1" dirty="0"/>
              <a:t>Технические требования к выполнению работ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ru-RU" b="1" dirty="0" smtClean="0"/>
              <a:t>ТРЕБОВАНИЯ </a:t>
            </a:r>
            <a:r>
              <a:rPr lang="ru-RU" b="1" dirty="0"/>
              <a:t>ДОЛЖНЫ БЫТЬ </a:t>
            </a:r>
            <a:r>
              <a:rPr lang="en-US" b="1" dirty="0"/>
              <a:t>C</a:t>
            </a:r>
            <a:r>
              <a:rPr lang="ru-RU" b="1" dirty="0" smtClean="0"/>
              <a:t>ФОРМУЛИРОВАНЫ </a:t>
            </a:r>
            <a:r>
              <a:rPr lang="ru-RU" b="1" dirty="0"/>
              <a:t>ЧЕТКО, ИСКЛЮЧАЯ ВОЗМОЖНОСТЬ ИХ НЕОДНОЗНАЧНОГО ТОЛКОВАНИЯ.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371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/>
              <a:t>9 Ожидаемые научные и научно-технические результаты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В ОПИСАНИИ ДОЛЖНА БЫТЬ РАСКРЫТА СУЩНОСТЬ РЕЗУЛЬТАТА, ВЫРАЖАЮЩАЯСЯ В СОВОКУПНОСТИ ЕГО СУЩЕСТВЕННЫХ </a:t>
            </a:r>
            <a:endParaRPr lang="en-US" dirty="0" smtClean="0"/>
          </a:p>
          <a:p>
            <a:pPr marL="0" indent="0" algn="just">
              <a:buNone/>
            </a:pPr>
            <a:r>
              <a:rPr lang="ru-RU" dirty="0" smtClean="0"/>
              <a:t>ПРИЗНАКОВ</a:t>
            </a:r>
            <a:r>
              <a:rPr lang="ru-RU" dirty="0"/>
              <a:t>. </a:t>
            </a:r>
            <a:endParaRPr lang="en-US" dirty="0" smtClean="0"/>
          </a:p>
          <a:p>
            <a:pPr marL="0" indent="0" algn="just">
              <a:buNone/>
            </a:pPr>
            <a:r>
              <a:rPr lang="ru-RU" dirty="0"/>
              <a:t>Кроме того, в разделе должны быть приведены планируемые к достижению значения целевых индикаторов и показателей реализации мероприятий </a:t>
            </a:r>
            <a:r>
              <a:rPr lang="ru-RU" dirty="0" smtClean="0"/>
              <a:t>Программы</a:t>
            </a:r>
            <a:r>
              <a:rPr lang="en-US" dirty="0" smtClean="0"/>
              <a:t>.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04790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674290"/>
              </p:ext>
            </p:extLst>
          </p:nvPr>
        </p:nvGraphicFramePr>
        <p:xfrm>
          <a:off x="827584" y="260647"/>
          <a:ext cx="7704855" cy="58654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7570"/>
                <a:gridCol w="1597465"/>
                <a:gridCol w="1597465"/>
                <a:gridCol w="1342355"/>
              </a:tblGrid>
              <a:tr h="21725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Наименование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Год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Первый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Второй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Третий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</a:tr>
              <a:tr h="15206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 1.3.1 Число публикаций по результатам исследований и разработок в  научных журналах, индексируемых в базе данных Scopus или в базе данных "Сеть науки" (WEB of Science), не менее (единиц)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</a:tr>
              <a:tr h="8689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 1.3.2 Число патентных заявок, поданных по результатам исследований и разработок, не менее  (единиц).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</a:tr>
              <a:tr h="869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 1.3.3 Доля исследователей в возрасте до 39 лет в общей численности исследователей - участников проекта, не менее (%)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</a:tr>
              <a:tr h="8689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 1.3.4 Объем внебюджетных средств, привлекаемых для софинансирования работ, не менее (%)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</a:tr>
              <a:tr h="13034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 1.3.5 Число завершенных проектов прикладных научно-исследовательских работ, готовых к переходу в стадию опытно-конструкторских работ 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(опытно-технологических работ)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61" marR="6286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5738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60648"/>
            <a:ext cx="88569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10</a:t>
            </a:r>
            <a:r>
              <a:rPr lang="en-US" b="1" dirty="0" smtClean="0"/>
              <a:t>. </a:t>
            </a:r>
            <a:r>
              <a:rPr lang="ru-RU" b="1" dirty="0" smtClean="0"/>
              <a:t> </a:t>
            </a:r>
            <a:r>
              <a:rPr lang="ru-RU" sz="2400" b="1" dirty="0"/>
              <a:t>Характеристика назначения и областей применения (использования) ожидаемого научного (научно-технического) результата, пути и действий по доведению результата до потребителя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5516" y="1830308"/>
            <a:ext cx="86409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rgbClr val="FF0000"/>
                </a:solidFill>
                <a:latin typeface="Times New Roman"/>
                <a:ea typeface="Times New Roman"/>
              </a:rPr>
              <a:t>К потребителям научно-технических результатов могут относиться учреждения, предприятия и организации потенциально способные использовать результаты работ как в своей повседневной деятельности, так и в создании новых образцов продукции, услуг.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0862" y="3284984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Должны быть выполнены: </a:t>
            </a:r>
          </a:p>
          <a:p>
            <a:pPr algn="just"/>
            <a:r>
              <a:rPr lang="ru-RU" sz="2400" dirty="0"/>
              <a:t>- оценка практического применения результатов работы (где, при каких условиях будут применимы результаты работ, широта и масштабность их применения);</a:t>
            </a:r>
          </a:p>
          <a:p>
            <a:pPr algn="just"/>
            <a:r>
              <a:rPr lang="ru-RU" sz="2400" dirty="0"/>
              <a:t>- прогнозная характеристика конкурентных преимуществ вероятных результатов работы, а также эффекта от их применения (значения эффективности, надежности, экономичности, </a:t>
            </a:r>
            <a:r>
              <a:rPr lang="ru-RU" sz="2400" dirty="0" err="1"/>
              <a:t>экологичности</a:t>
            </a:r>
            <a:r>
              <a:rPr lang="ru-RU" sz="2400" dirty="0"/>
              <a:t>, других качественных характеристик).</a:t>
            </a:r>
          </a:p>
        </p:txBody>
      </p:sp>
    </p:spTree>
    <p:extLst>
      <p:ext uri="{BB962C8B-B14F-4D97-AF65-F5344CB8AC3E}">
        <p14:creationId xmlns:p14="http://schemas.microsoft.com/office/powerpoint/2010/main" val="3809544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400" b="1" dirty="0"/>
              <a:t>ПРЕДЛОЖЕНИЕ</a:t>
            </a:r>
            <a:endParaRPr lang="ru-RU" sz="1400" dirty="0"/>
          </a:p>
          <a:p>
            <a:pPr marL="0" indent="0" algn="ctr">
              <a:buNone/>
            </a:pPr>
            <a:r>
              <a:rPr lang="ru-RU" sz="1400" b="1" dirty="0"/>
              <a:t>по формированию тематики исследований (проектов)</a:t>
            </a:r>
            <a:endParaRPr lang="ru-RU" sz="1400" dirty="0"/>
          </a:p>
          <a:p>
            <a:pPr marL="0" indent="0" algn="ctr">
              <a:buNone/>
            </a:pPr>
            <a:r>
              <a:rPr lang="ru-RU" sz="1400" b="1" dirty="0"/>
              <a:t>в рамках программного мероприятия 1.3 </a:t>
            </a:r>
            <a:endParaRPr lang="ru-RU" sz="1400" dirty="0"/>
          </a:p>
          <a:p>
            <a:pPr marL="0" indent="0" algn="ctr">
              <a:buNone/>
            </a:pPr>
            <a:r>
              <a:rPr lang="ru-RU" sz="1400" b="1" dirty="0"/>
              <a:t>ФЦП «Исследования и разработки по приоритетным направлениям </a:t>
            </a:r>
            <a:endParaRPr lang="ru-RU" sz="1400" dirty="0"/>
          </a:p>
          <a:p>
            <a:pPr marL="0" indent="0" algn="ctr">
              <a:buNone/>
            </a:pPr>
            <a:r>
              <a:rPr lang="ru-RU" sz="1400" b="1" dirty="0"/>
              <a:t>развития научно-технологического комплекса России на 2014-2020 годы» </a:t>
            </a:r>
            <a:endParaRPr lang="ru-RU" sz="1400" dirty="0"/>
          </a:p>
          <a:p>
            <a:pPr marL="0" indent="0" algn="ctr">
              <a:buNone/>
            </a:pPr>
            <a:r>
              <a:rPr lang="ru-RU" sz="1400" dirty="0"/>
              <a:t>(для проблемно (предметно) ориентированных научно-исследовательских работ, направленных на создание научно-технического задела в различных прикладных областях для последующей разработки продукции и технологий)</a:t>
            </a:r>
          </a:p>
          <a:p>
            <a:pPr marL="0" indent="0" algn="ctr">
              <a:buNone/>
            </a:pPr>
            <a:r>
              <a:rPr lang="ru-RU" sz="1400" dirty="0"/>
              <a:t> </a:t>
            </a:r>
            <a:r>
              <a:rPr lang="ru-RU" sz="1400" dirty="0" smtClean="0"/>
              <a:t>Системный </a:t>
            </a:r>
            <a:r>
              <a:rPr lang="ru-RU" sz="1400" dirty="0"/>
              <a:t>номер _____________________</a:t>
            </a:r>
          </a:p>
          <a:p>
            <a:pPr marL="0" indent="0">
              <a:buNone/>
            </a:pPr>
            <a:r>
              <a:rPr lang="ru-RU" sz="1400" dirty="0"/>
              <a:t> </a:t>
            </a:r>
          </a:p>
          <a:p>
            <a:pPr marL="0" indent="0">
              <a:buNone/>
            </a:pPr>
            <a:r>
              <a:rPr lang="ru-RU" sz="1400" b="1" dirty="0"/>
              <a:t> </a:t>
            </a:r>
            <a:r>
              <a:rPr lang="ru-RU" sz="1400" b="1" dirty="0" smtClean="0"/>
              <a:t>1 </a:t>
            </a:r>
            <a:r>
              <a:rPr lang="ru-RU" sz="1400" b="1" dirty="0"/>
              <a:t>Тема исследований (проекта)</a:t>
            </a:r>
            <a:endParaRPr lang="ru-RU" sz="1400" dirty="0"/>
          </a:p>
          <a:p>
            <a:pPr marL="0" indent="0">
              <a:buNone/>
            </a:pPr>
            <a:r>
              <a:rPr lang="ru-RU" sz="1400" b="1" dirty="0"/>
              <a:t> </a:t>
            </a:r>
            <a:r>
              <a:rPr lang="ru-RU" sz="1400" b="1" dirty="0" smtClean="0"/>
              <a:t>2 </a:t>
            </a:r>
            <a:r>
              <a:rPr lang="ru-RU" sz="1400" b="1" dirty="0"/>
              <a:t>Цель исследований (проекта)</a:t>
            </a:r>
            <a:endParaRPr lang="ru-RU" sz="1400" dirty="0"/>
          </a:p>
          <a:p>
            <a:pPr marL="0" indent="0">
              <a:buNone/>
            </a:pPr>
            <a:r>
              <a:rPr lang="ru-RU" sz="1400" b="1" dirty="0"/>
              <a:t> </a:t>
            </a:r>
            <a:r>
              <a:rPr lang="ru-RU" sz="1400" b="1" dirty="0" smtClean="0"/>
              <a:t>3 </a:t>
            </a:r>
            <a:r>
              <a:rPr lang="ru-RU" sz="1400" b="1" dirty="0"/>
              <a:t>Описание существующей проблемы по предлагаемой тематике исследований (проекта), обоснование актуальности реализации предлагаемых исследований (проекта)</a:t>
            </a:r>
            <a:endParaRPr lang="ru-RU" sz="1400" dirty="0"/>
          </a:p>
          <a:p>
            <a:pPr marL="0" indent="0">
              <a:buNone/>
            </a:pPr>
            <a:r>
              <a:rPr lang="ru-RU" sz="1400" b="1" dirty="0"/>
              <a:t> </a:t>
            </a:r>
            <a:r>
              <a:rPr lang="ru-RU" sz="1400" b="1" dirty="0" smtClean="0"/>
              <a:t>4 </a:t>
            </a:r>
            <a:r>
              <a:rPr lang="ru-RU" sz="1400" b="1" dirty="0"/>
              <a:t>Публикации по теме проекта, отражающие мировой уровень исследований (проекта)</a:t>
            </a:r>
            <a:endParaRPr lang="ru-RU" sz="1400" dirty="0"/>
          </a:p>
          <a:p>
            <a:pPr marL="0" indent="0">
              <a:buNone/>
            </a:pPr>
            <a:r>
              <a:rPr lang="ru-RU" sz="1400" b="1" dirty="0"/>
              <a:t> </a:t>
            </a:r>
            <a:r>
              <a:rPr lang="ru-RU" sz="1400" b="1" dirty="0" smtClean="0"/>
              <a:t>5 </a:t>
            </a:r>
            <a:r>
              <a:rPr lang="ru-RU" sz="1400" b="1" dirty="0"/>
              <a:t>Ключевые слова по тематике исследований (проекта)</a:t>
            </a:r>
            <a:endParaRPr lang="ru-RU" sz="1400" dirty="0"/>
          </a:p>
          <a:p>
            <a:pPr marL="0" indent="0">
              <a:buNone/>
            </a:pPr>
            <a:r>
              <a:rPr lang="ru-RU" sz="1400" b="1" dirty="0"/>
              <a:t> </a:t>
            </a:r>
            <a:r>
              <a:rPr lang="ru-RU" sz="1400" b="1" dirty="0" smtClean="0"/>
              <a:t>6 </a:t>
            </a:r>
            <a:r>
              <a:rPr lang="ru-RU" sz="1400" b="1" dirty="0"/>
              <a:t>Формулировка научно-технических задач и предлагаемых подходов по их решению</a:t>
            </a:r>
            <a:endParaRPr lang="ru-RU" sz="1400" dirty="0"/>
          </a:p>
          <a:p>
            <a:pPr marL="0" indent="0">
              <a:buNone/>
            </a:pPr>
            <a:r>
              <a:rPr lang="ru-RU" sz="1400" b="1" dirty="0"/>
              <a:t> </a:t>
            </a:r>
            <a:r>
              <a:rPr lang="ru-RU" sz="1400" b="1" dirty="0" smtClean="0"/>
              <a:t>7 </a:t>
            </a:r>
            <a:r>
              <a:rPr lang="ru-RU" sz="1400" b="1" dirty="0"/>
              <a:t>Подробное описание планируемых работ </a:t>
            </a:r>
            <a:endParaRPr lang="ru-RU" sz="1400" dirty="0"/>
          </a:p>
          <a:p>
            <a:pPr marL="0" indent="0">
              <a:buNone/>
            </a:pPr>
            <a:r>
              <a:rPr lang="ru-RU" sz="1400" b="1" dirty="0"/>
              <a:t> </a:t>
            </a:r>
            <a:r>
              <a:rPr lang="ru-RU" sz="1400" b="1" dirty="0" smtClean="0"/>
              <a:t>8 </a:t>
            </a:r>
            <a:r>
              <a:rPr lang="ru-RU" sz="1400" b="1" dirty="0"/>
              <a:t>Технические требования к выполнению работ</a:t>
            </a:r>
            <a:endParaRPr lang="ru-RU" sz="1400" dirty="0"/>
          </a:p>
          <a:p>
            <a:pPr marL="0" indent="0">
              <a:buNone/>
            </a:pPr>
            <a:r>
              <a:rPr lang="ru-RU" sz="1400" b="1" dirty="0"/>
              <a:t> </a:t>
            </a:r>
            <a:r>
              <a:rPr lang="ru-RU" sz="1400" b="1" dirty="0" smtClean="0"/>
              <a:t>9 </a:t>
            </a:r>
            <a:r>
              <a:rPr lang="ru-RU" sz="1400" b="1" dirty="0"/>
              <a:t>Ожидаемые научные и научно-технические результаты</a:t>
            </a:r>
            <a:endParaRPr lang="ru-RU" sz="1400" dirty="0"/>
          </a:p>
          <a:p>
            <a:pPr marL="0" indent="0">
              <a:buNone/>
            </a:pPr>
            <a:r>
              <a:rPr lang="ru-RU" sz="1400" b="1" dirty="0"/>
              <a:t> </a:t>
            </a:r>
            <a:r>
              <a:rPr lang="ru-RU" sz="1400" b="1" dirty="0" smtClean="0"/>
              <a:t>10 </a:t>
            </a:r>
            <a:r>
              <a:rPr lang="ru-RU" sz="1400" b="1" dirty="0"/>
              <a:t>Характеристика назначения и областей применения (использования) ожидаемого научного (научно-технического) результата, пути и действий по доведению результата до потребителя</a:t>
            </a:r>
            <a:endParaRPr lang="ru-RU" sz="1400" dirty="0"/>
          </a:p>
          <a:p>
            <a:pPr marL="0" indent="0">
              <a:buNone/>
            </a:pPr>
            <a:r>
              <a:rPr lang="ru-RU" sz="1400" b="1" dirty="0"/>
              <a:t> </a:t>
            </a:r>
            <a:r>
              <a:rPr lang="ru-RU" sz="1400" b="1" dirty="0" smtClean="0"/>
              <a:t>11 </a:t>
            </a:r>
            <a:r>
              <a:rPr lang="ru-RU" sz="1400" b="1" dirty="0"/>
              <a:t>Предпосылки для успешного завершения работ (вероятность получения ожидаемого научного (научно-технического) результата))</a:t>
            </a:r>
            <a:endParaRPr lang="ru-RU" sz="1400" dirty="0"/>
          </a:p>
          <a:p>
            <a:pPr marL="0" indent="0">
              <a:buNone/>
            </a:pPr>
            <a:r>
              <a:rPr lang="ru-RU" sz="1400" b="1" dirty="0"/>
              <a:t> </a:t>
            </a:r>
            <a:endParaRPr lang="ru-RU" sz="1400" dirty="0"/>
          </a:p>
          <a:p>
            <a:pPr marL="0" indent="0">
              <a:buNone/>
            </a:pPr>
            <a:r>
              <a:rPr lang="en-US" sz="1400" b="1" dirty="0"/>
              <a:t> </a:t>
            </a:r>
            <a:endParaRPr lang="ru-RU" sz="1400" dirty="0"/>
          </a:p>
          <a:p>
            <a:pPr marL="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098198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8569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 smtClean="0"/>
              <a:t>11</a:t>
            </a:r>
            <a:r>
              <a:rPr lang="en-US" sz="3000" b="1" dirty="0" smtClean="0"/>
              <a:t>. </a:t>
            </a:r>
            <a:r>
              <a:rPr lang="ru-RU" sz="3000" b="1" dirty="0" smtClean="0"/>
              <a:t> </a:t>
            </a:r>
            <a:r>
              <a:rPr lang="ru-RU" sz="3000" b="1" dirty="0"/>
              <a:t>Предпосылки для успешного завершения работ (вероятность получения ожидаемого научного (научно-технического) результата</a:t>
            </a:r>
            <a:r>
              <a:rPr lang="ru-RU" sz="3000" b="1" dirty="0" smtClean="0"/>
              <a:t>)</a:t>
            </a:r>
            <a:endParaRPr lang="ru-RU" sz="3000" dirty="0"/>
          </a:p>
          <a:p>
            <a:pPr algn="just"/>
            <a:r>
              <a:rPr lang="ru-RU" b="1" dirty="0"/>
              <a:t> 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9519" y="1988840"/>
            <a:ext cx="885698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/>
              <a:t>Предпосылками успешного завершения работ могут быть: </a:t>
            </a:r>
          </a:p>
          <a:p>
            <a:r>
              <a:rPr lang="ru-RU" sz="2600" dirty="0"/>
              <a:t>— наличие положительных результатов предшествующих фундаментальных исследований и поисковых ПНИ; </a:t>
            </a:r>
          </a:p>
          <a:p>
            <a:r>
              <a:rPr lang="ru-RU" sz="2600" dirty="0"/>
              <a:t>— наличие результатов ранее проведенных аналогичных ПНИ, проведение параллельных исследований и </a:t>
            </a:r>
            <a:r>
              <a:rPr lang="ru-RU" sz="2600" dirty="0" err="1"/>
              <a:t>др</a:t>
            </a:r>
            <a:r>
              <a:rPr lang="ru-RU" sz="2600" dirty="0"/>
              <a:t>; </a:t>
            </a:r>
          </a:p>
          <a:p>
            <a:r>
              <a:rPr lang="ru-RU" sz="2600" dirty="0"/>
              <a:t>— доступность материалов и комплектующих, наличие методического опыта, (отечественного и мирового), технологического задела, кадров необходимой квалификации, производственных мощностей и инфраструктуры, необходимых для выполнения работы, создания макетов, моделей, экспериментальных образцов. </a:t>
            </a:r>
          </a:p>
        </p:txBody>
      </p:sp>
    </p:spTree>
    <p:extLst>
      <p:ext uri="{BB962C8B-B14F-4D97-AF65-F5344CB8AC3E}">
        <p14:creationId xmlns:p14="http://schemas.microsoft.com/office/powerpoint/2010/main" val="1201163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1 Тема исследований (проекта)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/>
              <a:t>В рамках этого мероприятия </a:t>
            </a:r>
            <a:r>
              <a:rPr lang="ru-RU" b="1" dirty="0">
                <a:solidFill>
                  <a:srgbClr val="FF0000"/>
                </a:solidFill>
              </a:rPr>
              <a:t>поддерживаются</a:t>
            </a:r>
            <a:r>
              <a:rPr lang="ru-RU" b="1" dirty="0"/>
              <a:t> проблемно-ориентированные </a:t>
            </a:r>
            <a:r>
              <a:rPr lang="ru-RU" b="1" dirty="0">
                <a:solidFill>
                  <a:srgbClr val="FF0000"/>
                </a:solidFill>
              </a:rPr>
              <a:t>прикладные исследования</a:t>
            </a:r>
            <a:r>
              <a:rPr lang="ru-RU" b="1" dirty="0"/>
              <a:t>, основанные на результатах предшествующих фундаментальных и/или поисковых исследований и направленные на исследование и разработки методов, технологий отдельных технических (конструкторских, программных, технологических) решений, ориентированных на прикладную область применения (</a:t>
            </a:r>
            <a:r>
              <a:rPr lang="ru-RU" b="1" dirty="0">
                <a:solidFill>
                  <a:srgbClr val="FF0000"/>
                </a:solidFill>
              </a:rPr>
              <a:t>ДЛЯ РАЗРАБОТКИ НОВЫХ ВИДОВ ПРОДУКЦИИ И ТЕХНОЛОГИЙ</a:t>
            </a:r>
            <a:r>
              <a:rPr lang="ru-RU" b="1" dirty="0"/>
              <a:t>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4516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ПРЕДМЕТОМ ИССЛЕДОВАТЕЛЬСКИХ РАБОТ ЯВЛЯЕТСЯ ТО, ЧТО, СОБСТВЕННО, СОБИРАЮТСЯ ДЕЛАТЬ (ИССЛЕДОВАТЬ, СОЗДАВАТЬ, МОДЕЛИРОВАТЬ, ОБОСНОВЫВАТЬ, РАЗРАБАТЫВАТЬ, КОНСТРУИРОВАТЬ, ПРОГРАММИРОВАТЬ и т.д.)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500" dirty="0"/>
              <a:t>Наименование темы заявки должно отражать сущность и характер работы (предмет и объект), например:</a:t>
            </a:r>
          </a:p>
          <a:p>
            <a:r>
              <a:rPr lang="ru-RU" sz="3500" dirty="0"/>
              <a:t>«Поиск путей создания ….» </a:t>
            </a:r>
          </a:p>
          <a:p>
            <a:r>
              <a:rPr lang="ru-RU" sz="3500" dirty="0"/>
              <a:t>«Исследование процесса…»,  </a:t>
            </a:r>
          </a:p>
          <a:p>
            <a:r>
              <a:rPr lang="ru-RU" sz="3500" dirty="0"/>
              <a:t>«Разработка принципов построения…»,  </a:t>
            </a:r>
          </a:p>
          <a:p>
            <a:r>
              <a:rPr lang="ru-RU" sz="3500" dirty="0"/>
              <a:t>«Разработка методов ….» </a:t>
            </a:r>
          </a:p>
          <a:p>
            <a:r>
              <a:rPr lang="ru-RU" sz="3500" dirty="0"/>
              <a:t>«Создание научно-технического задела в области …»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1693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2 Цель исследований (проекта)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FF0000"/>
                </a:solidFill>
              </a:rPr>
              <a:t>ОСНОВНОЙ ЦЕЛЬЮ </a:t>
            </a:r>
            <a:r>
              <a:rPr lang="ru-RU" dirty="0"/>
              <a:t>ПРИКЛАДНЫХ ПРОБЛЕМНО-ОРИЕНТИРОВАННЫХ ПНИ </a:t>
            </a:r>
            <a:r>
              <a:rPr lang="ru-RU" dirty="0">
                <a:solidFill>
                  <a:srgbClr val="FF0000"/>
                </a:solidFill>
              </a:rPr>
              <a:t>ЯВЛЯЕТСЯ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СОЗДАНИЕ</a:t>
            </a:r>
            <a:r>
              <a:rPr lang="ru-RU" dirty="0"/>
              <a:t> НАУЧНО-ТЕХНИЧЕСКОГО ЗАДЕЛА В ПРЕДМЕТНОЙ ОБЛАСТИ, РАЗРЕШЕНИЯ КОНКРЕТНЫХ НАУЧНО-ТЕХНИЧЕСКИХ ПРОБЛЕМ ДЛЯ СОЗДАНИЯ </a:t>
            </a:r>
            <a:r>
              <a:rPr lang="ru-RU" dirty="0">
                <a:solidFill>
                  <a:srgbClr val="FF0000"/>
                </a:solidFill>
              </a:rPr>
              <a:t>НОВЫХ ТЕХНОЛОГИЙ</a:t>
            </a:r>
            <a:r>
              <a:rPr lang="ru-RU" dirty="0"/>
              <a:t>, ТИПОВ (ВИДОВ) </a:t>
            </a:r>
            <a:r>
              <a:rPr lang="ru-RU" dirty="0">
                <a:solidFill>
                  <a:srgbClr val="FF0000"/>
                </a:solidFill>
              </a:rPr>
              <a:t>ПРОДУКЦИИ. </a:t>
            </a:r>
          </a:p>
          <a:p>
            <a:pPr marL="0" indent="0" algn="ctr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519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9766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ЦЕЛЬ ДОЛЖНА ПОДРАЗУМЕВАТЬ ПОЛОЖИТЕЛЬНУЮ ДИНАМИКУ, ИЗМЕНЕНИЕ КАКИХ-ЛИБО ПОКАЗАТЕЛЕЙ В ЛУЧШУЮ СТОРОНУ, НАПРИМЕР: 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— увеличение объемов, мощности, производительности и т.п.; </a:t>
            </a:r>
          </a:p>
          <a:p>
            <a:pPr marL="0" indent="0">
              <a:buNone/>
            </a:pPr>
            <a:r>
              <a:rPr lang="ru-RU" dirty="0"/>
              <a:t>— повышение качества, рентабельности, экономической привлекательности; — уменьшение издержек, накладных расходов, и т.п.; </a:t>
            </a:r>
          </a:p>
          <a:p>
            <a:pPr marL="0" indent="0">
              <a:buNone/>
            </a:pPr>
            <a:r>
              <a:rPr lang="ru-RU" dirty="0"/>
              <a:t>— исключение выходов из строя, кризисных ситуаций, потерь и т.п.;  </a:t>
            </a:r>
          </a:p>
          <a:p>
            <a:pPr marL="0" indent="0">
              <a:buNone/>
            </a:pPr>
            <a:r>
              <a:rPr lang="ru-RU" dirty="0"/>
              <a:t>— снижение потребления, нагрузки, неблагоприятных факторов и т.п.; </a:t>
            </a:r>
          </a:p>
          <a:p>
            <a:pPr marL="0" indent="0">
              <a:buNone/>
            </a:pPr>
            <a:r>
              <a:rPr lang="ru-RU" dirty="0"/>
              <a:t>— улучшение различных технических и технологических показателей и т.п.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0548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3</a:t>
            </a:r>
            <a:r>
              <a:rPr lang="ru-RU" sz="3200" b="1" dirty="0" smtClean="0"/>
              <a:t>.</a:t>
            </a:r>
            <a:r>
              <a:rPr lang="en-US" sz="3200" b="1" dirty="0" smtClean="0"/>
              <a:t> </a:t>
            </a:r>
            <a:r>
              <a:rPr lang="ru-RU" sz="3200" b="1" dirty="0" smtClean="0"/>
              <a:t>Описание </a:t>
            </a:r>
            <a:r>
              <a:rPr lang="ru-RU" sz="3200" b="1" dirty="0"/>
              <a:t>существующей проблемы по предлагаемой тематике исследований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Должно быть приведено описание научной (научно-технической) проблемы, наличие которой негативно отражается на тех или иных характеристиках технологического развития России и которую предполагается решить посредством реализации результатов предлагаемых ПНИ.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5420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3. </a:t>
            </a:r>
            <a:r>
              <a:rPr lang="ru-RU" sz="3200" b="1" dirty="0"/>
              <a:t>О</a:t>
            </a:r>
            <a:r>
              <a:rPr lang="ru-RU" sz="3200" b="1" dirty="0" smtClean="0"/>
              <a:t>боснование </a:t>
            </a:r>
            <a:r>
              <a:rPr lang="ru-RU" sz="3200" b="1" dirty="0"/>
              <a:t>актуальности реализации предлагаемых исследований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/>
              <a:t>Необходимо сослаться на результаты исследований по прогнозированию развития научно-технологической сферы, подтвердить, что заявленное исследование входит в научно-технологические российские и мировые приоритеты (обязательно дать ссылку на исследование). </a:t>
            </a:r>
          </a:p>
          <a:p>
            <a:pPr marL="0" indent="0" algn="ctr">
              <a:buNone/>
            </a:pPr>
            <a:r>
              <a:rPr lang="ru-RU" dirty="0"/>
              <a:t>Должен быть сделан вывод о современных тенденциях развития данной области науки и техники, о соответствии им предлагаемого проекта, а также о месте последнего в спектре работ данного направления и его преимуществах по сравнению с другими подходами.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9540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8847"/>
            <a:ext cx="86409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НОВИЗНА</a:t>
            </a:r>
          </a:p>
          <a:p>
            <a:r>
              <a:rPr lang="ru-RU" sz="2800" dirty="0"/>
              <a:t>К числу обоснования актуальности </a:t>
            </a:r>
            <a:r>
              <a:rPr lang="ru-RU" sz="2800" dirty="0" smtClean="0"/>
              <a:t>относится </a:t>
            </a:r>
            <a:r>
              <a:rPr lang="ru-RU" sz="2800" dirty="0"/>
              <a:t>также и обоснование новизны </a:t>
            </a:r>
            <a:r>
              <a:rPr lang="ru-RU" sz="2800" dirty="0" smtClean="0"/>
              <a:t>. Признаками </a:t>
            </a:r>
            <a:r>
              <a:rPr lang="ru-RU" sz="2800" dirty="0"/>
              <a:t>научной новизны, в частности являются: </a:t>
            </a:r>
          </a:p>
          <a:p>
            <a:r>
              <a:rPr lang="ru-RU" sz="2800" dirty="0"/>
              <a:t>— постановка новых научных и научно-технических задач; </a:t>
            </a:r>
          </a:p>
          <a:p>
            <a:r>
              <a:rPr lang="ru-RU" sz="2800" dirty="0"/>
              <a:t>— введение новых научных категорий и понятий;  </a:t>
            </a:r>
          </a:p>
          <a:p>
            <a:r>
              <a:rPr lang="ru-RU" sz="2800" dirty="0"/>
              <a:t>— применение новых методов, инструментов, аппарата исследования; </a:t>
            </a:r>
          </a:p>
          <a:p>
            <a:r>
              <a:rPr lang="ru-RU" sz="2800" dirty="0"/>
              <a:t>— разработка и научное обоснование предложений об обновлении объектов, процессов и технологий. </a:t>
            </a:r>
          </a:p>
          <a:p>
            <a:r>
              <a:rPr lang="ru-RU" sz="2800" dirty="0"/>
              <a:t>— возможность получения результата, способного к правовой охране. </a:t>
            </a:r>
          </a:p>
        </p:txBody>
      </p:sp>
    </p:spTree>
    <p:extLst>
      <p:ext uri="{BB962C8B-B14F-4D97-AF65-F5344CB8AC3E}">
        <p14:creationId xmlns:p14="http://schemas.microsoft.com/office/powerpoint/2010/main" val="11019084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1365</Words>
  <Application>Microsoft Office PowerPoint</Application>
  <PresentationFormat>Экран (4:3)</PresentationFormat>
  <Paragraphs>130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 Заявка на формирование тематики исследований и проектов как один из этапов участия в программе</vt:lpstr>
      <vt:lpstr>Презентация PowerPoint</vt:lpstr>
      <vt:lpstr>1 Тема исследований (проекта)</vt:lpstr>
      <vt:lpstr>ПРЕДМЕТОМ ИССЛЕДОВАТЕЛЬСКИХ РАБОТ ЯВЛЯЕТСЯ ТО, ЧТО, СОБСТВЕННО, СОБИРАЮТСЯ ДЕЛАТЬ (ИССЛЕДОВАТЬ, СОЗДАВАТЬ, МОДЕЛИРОВАТЬ, ОБОСНОВЫВАТЬ, РАЗРАБАТЫВАТЬ, КОНСТРУИРОВАТЬ, ПРОГРАММИРОВАТЬ и т.д.) </vt:lpstr>
      <vt:lpstr>2 Цель исследований (проекта) </vt:lpstr>
      <vt:lpstr>Презентация PowerPoint</vt:lpstr>
      <vt:lpstr>3. Описание существующей проблемы по предлагаемой тематике исследований </vt:lpstr>
      <vt:lpstr>3. Обоснование актуальности реализации предлагаемых исследований </vt:lpstr>
      <vt:lpstr>Презентация PowerPoint</vt:lpstr>
      <vt:lpstr>Презентация PowerPoint</vt:lpstr>
      <vt:lpstr>4. Публикации по теме проекта, отражающие мировой уровень исследований</vt:lpstr>
      <vt:lpstr>5 Ключевые слова по тематике исследований</vt:lpstr>
      <vt:lpstr>6. Формулировка научно-технических задач и предлагаемых подходов по их решению </vt:lpstr>
      <vt:lpstr>7. Подробное описание планируемых работ  </vt:lpstr>
      <vt:lpstr>Презентация PowerPoint</vt:lpstr>
      <vt:lpstr>8. Технические требования к выполнению работ  </vt:lpstr>
      <vt:lpstr>9 Ожидаемые научные и научно-технические результаты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Заявка на формирование тематики исследований и проектов как один из этапов участия в программе</dc:title>
  <dc:creator>Татьяна Николаевна Шелковникова</dc:creator>
  <cp:lastModifiedBy>Татьяна Николаевна Шелковникова</cp:lastModifiedBy>
  <cp:revision>22</cp:revision>
  <dcterms:created xsi:type="dcterms:W3CDTF">2016-04-13T06:29:18Z</dcterms:created>
  <dcterms:modified xsi:type="dcterms:W3CDTF">2016-04-15T02:40:14Z</dcterms:modified>
</cp:coreProperties>
</file>