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7" r:id="rId2"/>
    <p:sldId id="265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FC4FF-DD95-4378-94E0-84C076FD18F9}" type="datetimeFigureOut">
              <a:rPr lang="ru-RU" smtClean="0"/>
              <a:pPr/>
              <a:t>15.04.2016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5E120-EFD0-4959-AAA7-F79625A758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FC4FF-DD95-4378-94E0-84C076FD18F9}" type="datetimeFigureOut">
              <a:rPr lang="ru-RU" smtClean="0"/>
              <a:pPr/>
              <a:t>15.04.2016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5E120-EFD0-4959-AAA7-F79625A758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FC4FF-DD95-4378-94E0-84C076FD18F9}" type="datetimeFigureOut">
              <a:rPr lang="ru-RU" smtClean="0"/>
              <a:pPr/>
              <a:t>15.04.2016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5E120-EFD0-4959-AAA7-F79625A758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FC4FF-DD95-4378-94E0-84C076FD18F9}" type="datetimeFigureOut">
              <a:rPr lang="ru-RU" smtClean="0"/>
              <a:pPr/>
              <a:t>15.04.2016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5E120-EFD0-4959-AAA7-F79625A758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FC4FF-DD95-4378-94E0-84C076FD18F9}" type="datetimeFigureOut">
              <a:rPr lang="ru-RU" smtClean="0"/>
              <a:pPr/>
              <a:t>15.04.2016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5E120-EFD0-4959-AAA7-F79625A758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FC4FF-DD95-4378-94E0-84C076FD18F9}" type="datetimeFigureOut">
              <a:rPr lang="ru-RU" smtClean="0"/>
              <a:pPr/>
              <a:t>15.04.2016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5E120-EFD0-4959-AAA7-F79625A758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FC4FF-DD95-4378-94E0-84C076FD18F9}" type="datetimeFigureOut">
              <a:rPr lang="ru-RU" smtClean="0"/>
              <a:pPr/>
              <a:t>15.04.2016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5E120-EFD0-4959-AAA7-F79625A758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FC4FF-DD95-4378-94E0-84C076FD18F9}" type="datetimeFigureOut">
              <a:rPr lang="ru-RU" smtClean="0"/>
              <a:pPr/>
              <a:t>15.04.2016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5E120-EFD0-4959-AAA7-F79625A758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FC4FF-DD95-4378-94E0-84C076FD18F9}" type="datetimeFigureOut">
              <a:rPr lang="ru-RU" smtClean="0"/>
              <a:pPr/>
              <a:t>15.04.2016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5E120-EFD0-4959-AAA7-F79625A758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FC4FF-DD95-4378-94E0-84C076FD18F9}" type="datetimeFigureOut">
              <a:rPr lang="ru-RU" smtClean="0"/>
              <a:pPr/>
              <a:t>15.04.2016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5E120-EFD0-4959-AAA7-F79625A758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FC4FF-DD95-4378-94E0-84C076FD18F9}" type="datetimeFigureOut">
              <a:rPr lang="ru-RU" smtClean="0"/>
              <a:pPr/>
              <a:t>15.04.2016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5E120-EFD0-4959-AAA7-F79625A758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FCFC4FF-DD95-4378-94E0-84C076FD18F9}" type="datetimeFigureOut">
              <a:rPr lang="ru-RU" smtClean="0"/>
              <a:pPr/>
              <a:t>15.04.2016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CD5E120-EFD0-4959-AAA7-F79625A7583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fcpir.r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642194"/>
          </a:xfrm>
        </p:spPr>
        <p:txBody>
          <a:bodyPr>
            <a:noAutofit/>
          </a:bodyPr>
          <a:lstStyle/>
          <a:p>
            <a:pPr algn="ctr"/>
            <a:r>
              <a:rPr lang="ru-RU" sz="2200" dirty="0">
                <a:solidFill>
                  <a:schemeClr val="tx1"/>
                </a:solidFill>
              </a:rPr>
              <a:t>Тема: Федеральные инструменты финансирования научных проектов. Программа ФЦП «Исследования и разработки по приоритетным направлениям развития научно-технологического комплекса России на 2014—2020 годы»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1764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smtClean="0"/>
              <a:t>1. Программные </a:t>
            </a:r>
            <a:r>
              <a:rPr lang="ru-RU" sz="1800" dirty="0"/>
              <a:t>мероприятия ФЦП: основные </a:t>
            </a:r>
            <a:r>
              <a:rPr lang="ru-RU" sz="1800" dirty="0" smtClean="0"/>
              <a:t>задачи и </a:t>
            </a:r>
            <a:r>
              <a:rPr lang="ru-RU" sz="1800" dirty="0"/>
              <a:t>условия участия (Докладчик – Я.С. Иващенко).</a:t>
            </a:r>
          </a:p>
          <a:p>
            <a:endParaRPr lang="ru-RU" sz="1800" dirty="0"/>
          </a:p>
          <a:p>
            <a:pPr marL="0" indent="0">
              <a:buNone/>
            </a:pPr>
            <a:r>
              <a:rPr lang="ru-RU" sz="1800" dirty="0" smtClean="0"/>
              <a:t>2. Роль </a:t>
            </a:r>
            <a:r>
              <a:rPr lang="ru-RU" sz="1800" dirty="0"/>
              <a:t>технологической платформы в экспертизе заявок на проведения исследования (Докладчик – С.В. Белых).</a:t>
            </a:r>
          </a:p>
          <a:p>
            <a:endParaRPr lang="ru-RU" sz="1800" dirty="0"/>
          </a:p>
          <a:p>
            <a:pPr marL="0" indent="0">
              <a:buNone/>
            </a:pPr>
            <a:r>
              <a:rPr lang="ru-RU" sz="1800" dirty="0" smtClean="0"/>
              <a:t>3. Заявка </a:t>
            </a:r>
            <a:r>
              <a:rPr lang="ru-RU" sz="1800" dirty="0"/>
              <a:t>на формирование тематики исследований и проектов как один из этапов участия в программе (Докладчик – Т.Н. Шелковникова).</a:t>
            </a:r>
          </a:p>
          <a:p>
            <a:endParaRPr lang="ru-RU" sz="1800" dirty="0"/>
          </a:p>
          <a:p>
            <a:pPr marL="0" indent="0">
              <a:buNone/>
            </a:pPr>
            <a:r>
              <a:rPr lang="ru-RU" sz="1800" dirty="0" smtClean="0"/>
              <a:t>4. Обоснование </a:t>
            </a:r>
            <a:r>
              <a:rPr lang="ru-RU" sz="1800" dirty="0"/>
              <a:t>начальной цены контракта (Докладчик – А.В. Серая).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108500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>
                <a:solidFill>
                  <a:srgbClr val="92D050"/>
                </a:solidFill>
              </a:rPr>
              <a:t>Мероприятие 1.3 "Проведение прикладных научных исследований и разработок, направленных на создание продукции и технологий"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dirty="0"/>
              <a:t>Формирование тематики осуществляется директивно или посредством </a:t>
            </a:r>
            <a:r>
              <a:rPr lang="ru-RU" dirty="0">
                <a:solidFill>
                  <a:srgbClr val="92D050"/>
                </a:solidFill>
              </a:rPr>
              <a:t>отбора инициативных предложений</a:t>
            </a:r>
            <a:r>
              <a:rPr lang="ru-RU" dirty="0"/>
              <a:t>, в том числе предложений по тематике проектов, реализуемых в рамках деятельности </a:t>
            </a:r>
            <a:r>
              <a:rPr lang="ru-RU" dirty="0">
                <a:solidFill>
                  <a:srgbClr val="92D050"/>
                </a:solidFill>
              </a:rPr>
              <a:t>технологических платформ</a:t>
            </a:r>
            <a:r>
              <a:rPr lang="ru-RU" dirty="0" smtClean="0">
                <a:solidFill>
                  <a:srgbClr val="92D050"/>
                </a:solidFill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/>
          </a:p>
          <a:p>
            <a:pPr marL="0" indent="0">
              <a:spcBef>
                <a:spcPts val="0"/>
              </a:spcBef>
              <a:buNone/>
            </a:pPr>
            <a:r>
              <a:rPr lang="ru-RU" dirty="0"/>
              <a:t>Объем финансирования проектов </a:t>
            </a:r>
            <a:r>
              <a:rPr lang="ru-RU" dirty="0" smtClean="0"/>
              <a:t>– </a:t>
            </a:r>
            <a:r>
              <a:rPr lang="ru-RU" dirty="0" smtClean="0">
                <a:solidFill>
                  <a:srgbClr val="92D050"/>
                </a:solidFill>
              </a:rPr>
              <a:t>до </a:t>
            </a:r>
            <a:r>
              <a:rPr lang="ru-RU" dirty="0">
                <a:solidFill>
                  <a:srgbClr val="92D050"/>
                </a:solidFill>
              </a:rPr>
              <a:t>50 млн. рублей в год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spcBef>
                <a:spcPts val="0"/>
              </a:spcBef>
              <a:buNone/>
            </a:pPr>
            <a:endParaRPr lang="ru-RU" dirty="0"/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Срок </a:t>
            </a:r>
            <a:r>
              <a:rPr lang="ru-RU" dirty="0"/>
              <a:t>реализации проектов </a:t>
            </a:r>
            <a:r>
              <a:rPr lang="ru-RU" dirty="0" smtClean="0"/>
              <a:t>– </a:t>
            </a:r>
            <a:r>
              <a:rPr lang="ru-RU" dirty="0" smtClean="0">
                <a:solidFill>
                  <a:srgbClr val="92D050"/>
                </a:solidFill>
              </a:rPr>
              <a:t>2-3 </a:t>
            </a:r>
            <a:r>
              <a:rPr lang="ru-RU" dirty="0">
                <a:solidFill>
                  <a:srgbClr val="92D050"/>
                </a:solidFill>
              </a:rPr>
              <a:t>года</a:t>
            </a:r>
            <a:r>
              <a:rPr lang="ru-RU" dirty="0" smtClean="0"/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/>
          </a:p>
          <a:p>
            <a:pPr marL="0" indent="0">
              <a:spcBef>
                <a:spcPts val="0"/>
              </a:spcBef>
              <a:buNone/>
            </a:pPr>
            <a:r>
              <a:rPr lang="ru-RU" dirty="0"/>
              <a:t>Объем привлекаемого внебюджетного софинансирования - </a:t>
            </a:r>
            <a:r>
              <a:rPr lang="ru-RU" dirty="0">
                <a:solidFill>
                  <a:srgbClr val="92D050"/>
                </a:solidFill>
              </a:rPr>
              <a:t>не менее 40 процентов общего объема финансирования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spcBef>
                <a:spcPts val="0"/>
              </a:spcBef>
              <a:buNone/>
            </a:pPr>
            <a:endParaRPr lang="ru-RU" dirty="0"/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Проекты </a:t>
            </a:r>
            <a:r>
              <a:rPr lang="ru-RU" dirty="0"/>
              <a:t>должны иметь конкретного потребителя результата, который принимает на себя обязательство обеспечить внебюджетное софинансирование проекта и дальнейшее практическое использование результатов работ (коммерциализацию).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975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>
                <a:solidFill>
                  <a:srgbClr val="92D050"/>
                </a:solidFill>
              </a:rPr>
              <a:t>Мероприятие 2.1 "Проведение исследований в рамках международного многостороннего и двустороннего сотрудничества"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/>
              <a:t>Осуществляется финансирование исследований, выполняемых совместно с зарубежными научно-исследовательскими и образовательными организациями в рамках </a:t>
            </a:r>
            <a:r>
              <a:rPr lang="ru-RU" dirty="0">
                <a:solidFill>
                  <a:srgbClr val="92D050"/>
                </a:solidFill>
              </a:rPr>
              <a:t>совместных и скоординированных конкурсов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Формирование тематики </a:t>
            </a:r>
            <a:r>
              <a:rPr lang="ru-RU" dirty="0" smtClean="0"/>
              <a:t>происходит посредством </a:t>
            </a:r>
            <a:r>
              <a:rPr lang="ru-RU" dirty="0">
                <a:solidFill>
                  <a:srgbClr val="92D050"/>
                </a:solidFill>
              </a:rPr>
              <a:t>отбора инициативных предложений </a:t>
            </a:r>
            <a:r>
              <a:rPr lang="ru-RU" dirty="0"/>
              <a:t>представителей научного сообщества, технологических платформ, территориальных кластеров, представителей бизнес-сообщества в соответствии с заданными приоритетами Программы. </a:t>
            </a:r>
            <a:endParaRPr lang="ru-RU" dirty="0" smtClean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 smtClean="0"/>
              <a:t>Основанием </a:t>
            </a:r>
            <a:r>
              <a:rPr lang="ru-RU" dirty="0"/>
              <a:t>для объявления тематики являются </a:t>
            </a:r>
            <a:r>
              <a:rPr lang="ru-RU" dirty="0">
                <a:solidFill>
                  <a:srgbClr val="92D050"/>
                </a:solidFill>
              </a:rPr>
              <a:t>межведомственные и межправительственные соглашения</a:t>
            </a:r>
            <a:r>
              <a:rPr lang="ru-RU" dirty="0" smtClean="0"/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Объем финансирования проектов –  </a:t>
            </a:r>
            <a:r>
              <a:rPr lang="ru-RU" dirty="0">
                <a:solidFill>
                  <a:srgbClr val="92D050"/>
                </a:solidFill>
              </a:rPr>
              <a:t>до 50 млн. рублей в год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Срок реализации проектов – </a:t>
            </a:r>
            <a:r>
              <a:rPr lang="ru-RU" dirty="0">
                <a:solidFill>
                  <a:srgbClr val="92D050"/>
                </a:solidFill>
              </a:rPr>
              <a:t>1-3 года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Привлечение внебюджетного софинансирования – </a:t>
            </a:r>
            <a:r>
              <a:rPr lang="ru-RU" dirty="0">
                <a:solidFill>
                  <a:srgbClr val="92D050"/>
                </a:solidFill>
              </a:rPr>
              <a:t>не менее 50 процентов общего финансирования проекта.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634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>
                <a:solidFill>
                  <a:srgbClr val="92D050"/>
                </a:solidFill>
              </a:rPr>
              <a:t>Мероприятие 2.3 "Организация участия в крупных международных научных и научно-технических мероприятиях"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Международное научное сотрудничество за счет организации и участия в крупных международных научных мероприятиях (выставках, конференциях, конгрессах и других мероприятиях) за рубежом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Формирование тематики осуществляется рабочей группой по международному сотрудничеству на основе распоряжений Правительства Российской Федерации, в рамках перекрестных годов с иностранными государствами, а также связаны с председательством Российской Федерации в международных организациях и их органах (Шанхайская организация сотрудничества, БРИКС и другие</a:t>
            </a:r>
            <a:r>
              <a:rPr lang="ru-RU" dirty="0" smtClean="0"/>
              <a:t>).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Отбор исполнителей в рамках указанного мероприятия осуществляется путем проведения конкурсов в соответствии с Федеральным законом "О контрактной системе в сфере закупок товаров, работ, услуг для обеспечения государственных и муниципальных нужд</a:t>
            </a:r>
            <a:r>
              <a:rPr lang="ru-RU" dirty="0" smtClean="0"/>
              <a:t>".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Объем финансирования проектов –  </a:t>
            </a:r>
            <a:r>
              <a:rPr lang="ru-RU" dirty="0">
                <a:solidFill>
                  <a:srgbClr val="92D050"/>
                </a:solidFill>
              </a:rPr>
              <a:t>до 15 млн. рублей в год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Срок реализации проектов – </a:t>
            </a:r>
            <a:r>
              <a:rPr lang="ru-RU" dirty="0">
                <a:solidFill>
                  <a:srgbClr val="92D050"/>
                </a:solidFill>
              </a:rPr>
              <a:t>до 1 года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>
                <a:solidFill>
                  <a:srgbClr val="92D050"/>
                </a:solidFill>
              </a:rPr>
              <a:t>Внебюджетного софинансирования не требуется.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361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pPr algn="ctr"/>
            <a:r>
              <a:rPr lang="ru-RU" sz="2000" dirty="0">
                <a:solidFill>
                  <a:srgbClr val="92D050"/>
                </a:solidFill>
              </a:rPr>
              <a:t>Международные соглашения КнАГТУ о сотрудничестве в области научно-исследовательской деятельности</a:t>
            </a:r>
            <a:r>
              <a:rPr lang="ru-RU" sz="2000" dirty="0" smtClean="0">
                <a:solidFill>
                  <a:srgbClr val="92D050"/>
                </a:solidFill>
              </a:rPr>
              <a:t>:</a:t>
            </a:r>
            <a:br>
              <a:rPr lang="ru-RU" sz="2000" dirty="0" smtClean="0">
                <a:solidFill>
                  <a:srgbClr val="92D050"/>
                </a:solidFill>
              </a:rPr>
            </a:br>
            <a:r>
              <a:rPr lang="ru-RU" sz="1800" dirty="0" smtClean="0"/>
              <a:t>                                                                                                                таблица 1</a:t>
            </a:r>
            <a:endParaRPr lang="ru-RU" sz="1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9168551"/>
              </p:ext>
            </p:extLst>
          </p:nvPr>
        </p:nvGraphicFramePr>
        <p:xfrm>
          <a:off x="395536" y="1268760"/>
          <a:ext cx="8309833" cy="51455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65827"/>
                <a:gridCol w="6444006"/>
              </a:tblGrid>
              <a:tr h="2474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</a:rPr>
                        <a:t>Вторая сторона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</a:rPr>
                        <a:t>Формы сотрудничества в области науки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42892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 dirty="0">
                          <a:effectLst/>
                        </a:rPr>
                        <a:t>Харбинский инженерный университет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 dirty="0">
                          <a:effectLst/>
                        </a:rPr>
                        <a:t>Совместное участие в проектах по фундаментальным исследованиям в области </a:t>
                      </a:r>
                      <a:r>
                        <a:rPr lang="ru-RU" sz="1600" b="1" dirty="0">
                          <a:effectLst/>
                        </a:rPr>
                        <a:t>судостроения</a:t>
                      </a:r>
                      <a:r>
                        <a:rPr lang="ru-RU" sz="1600" dirty="0">
                          <a:effectLst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 dirty="0">
                          <a:effectLst/>
                        </a:rPr>
                        <a:t>Публикация совместных статей, монографий.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 dirty="0">
                          <a:effectLst/>
                        </a:rPr>
                        <a:t>Участие в международных конференциях с совместными докладами.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 dirty="0">
                          <a:effectLst/>
                        </a:rPr>
                        <a:t>Проведение совместных школ и семинаров.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397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>
                          <a:effectLst/>
                        </a:rPr>
                        <a:t>Хэйлунцзянский научно-технический университет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 dirty="0">
                          <a:effectLst/>
                        </a:rPr>
                        <a:t>Совместное участие в проектах.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 dirty="0">
                          <a:effectLst/>
                        </a:rPr>
                        <a:t>Публикация совместных статей.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 dirty="0">
                          <a:effectLst/>
                        </a:rPr>
                        <a:t>Участие в конференциях различного уровня.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 dirty="0">
                          <a:effectLst/>
                        </a:rPr>
                        <a:t>Проведение совместных школ и семинаров.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964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>
                          <a:effectLst/>
                        </a:rPr>
                        <a:t>Шеньянский аэрокосмический университет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 dirty="0">
                          <a:effectLst/>
                        </a:rPr>
                        <a:t>Создание общей платформы для развития научных исследований по направлению «</a:t>
                      </a:r>
                      <a:r>
                        <a:rPr lang="ru-RU" sz="1600" b="1" dirty="0">
                          <a:effectLst/>
                        </a:rPr>
                        <a:t>Исследование и разработка ресурсосберегающих технологий изготовления и контроля качества изделий авиационного назначения</a:t>
                      </a:r>
                      <a:r>
                        <a:rPr lang="ru-RU" sz="1600" dirty="0">
                          <a:effectLst/>
                        </a:rPr>
                        <a:t>».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 dirty="0">
                          <a:effectLst/>
                        </a:rPr>
                        <a:t>Создание заявок и выполнение совместных проектов в рамках двустороннего и многостороннего сотрудничества.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 dirty="0">
                          <a:effectLst/>
                        </a:rPr>
                        <a:t>Публикация совместных статей.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 dirty="0">
                          <a:effectLst/>
                        </a:rPr>
                        <a:t>Участие в конференциях различного уровня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85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>
                <a:solidFill>
                  <a:srgbClr val="92D050"/>
                </a:solidFill>
              </a:rPr>
              <a:t>Международные соглашения КнАГТУ о сотрудничестве в области научно-исследовательской деятельности</a:t>
            </a:r>
            <a:r>
              <a:rPr lang="ru-RU" sz="2000" dirty="0" smtClean="0">
                <a:solidFill>
                  <a:srgbClr val="92D050"/>
                </a:solidFill>
              </a:rPr>
              <a:t>:</a:t>
            </a:r>
            <a:br>
              <a:rPr lang="ru-RU" sz="2000" dirty="0" smtClean="0">
                <a:solidFill>
                  <a:srgbClr val="92D050"/>
                </a:solidFill>
              </a:rPr>
            </a:b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                                                                                          </a:t>
            </a:r>
            <a:r>
              <a:rPr lang="ru-RU" sz="2000" dirty="0" smtClean="0"/>
              <a:t>продолжение таблицы 1</a:t>
            </a: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8740940"/>
              </p:ext>
            </p:extLst>
          </p:nvPr>
        </p:nvGraphicFramePr>
        <p:xfrm>
          <a:off x="179512" y="1268758"/>
          <a:ext cx="8784975" cy="53544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80870"/>
                <a:gridCol w="6604105"/>
              </a:tblGrid>
              <a:tr h="2080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</a:rPr>
                        <a:t>Вторая сторона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</a:rPr>
                        <a:t>Формы сотрудничества в области науки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013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effectLst/>
                        </a:rPr>
                        <a:t>Университет Согён (Республика Корея, г. Сеул)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effectLst/>
                        </a:rPr>
                        <a:t>Осуществление совместных проектов в сферах взаимных интересов.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effectLst/>
                        </a:rPr>
                        <a:t>Обмен научно-технической информацией, результатами научных исследований.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effectLst/>
                        </a:rPr>
                        <a:t>Координация исследовательской работы.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effectLst/>
                        </a:rPr>
                        <a:t>Совместные публикации, научные мероприятия.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013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effectLst/>
                        </a:rPr>
                        <a:t>Таджикский технический университет им. Академика М.С. Осими 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effectLst/>
                        </a:rPr>
                        <a:t>Обмен информацией в области научно-технических исследований, совместных научных программ.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effectLst/>
                        </a:rPr>
                        <a:t>Организация и участие в международных проектах и программах, конференциях, симпозиумах, выставках.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effectLst/>
                        </a:rPr>
                        <a:t>Взаимное рецензирование, оппонирование научных трудов.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013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effectLst/>
                        </a:rPr>
                        <a:t>Кыргызо-Российский Славянский Университет им. Первого президента РФ Б.Н. Ельцина 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effectLst/>
                        </a:rPr>
                        <a:t>Обмен научно-исследовательскими работами.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effectLst/>
                        </a:rPr>
                        <a:t>Совместное использование результатов общих научно-исследовательских работ.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effectLst/>
                        </a:rPr>
                        <a:t>Взаимное приглашение ведущих ученых вузов для участия в конференциях, симпозиумах.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444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effectLst/>
                        </a:rPr>
                        <a:t>Чанчуньский инженерно-технический институт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effectLst/>
                        </a:rPr>
                        <a:t>Создание общей платформы для содействия развитию в области науки и техники по направлениям: </a:t>
                      </a:r>
                      <a:r>
                        <a:rPr lang="ru-RU" sz="1400" b="1" dirty="0">
                          <a:effectLst/>
                        </a:rPr>
                        <a:t>«электротехника и информатика», «строительство», «электроэнергетика», «гидроэнергетика и окружающая среда», «менеджмент» и др.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effectLst/>
                        </a:rPr>
                        <a:t>Подача совместных заявок на грант, выполнение совместных научных работ.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328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pPr algn="ctr"/>
            <a:r>
              <a:rPr lang="ru-RU" sz="2400" dirty="0">
                <a:solidFill>
                  <a:srgbClr val="92D050"/>
                </a:solidFill>
              </a:rPr>
              <a:t>Мероприятие 3.3.1 "Развитие системы демонстрации и популяризации результатов и достижений науки"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>
            <a:normAutofit fontScale="92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dirty="0"/>
              <a:t>Осуществляется информирование широкой общественности и научного сообщества о научных достижениях, результатах научных исследований и их потенциальной научной и социально-экономической значимости, разрабатываются и внедряются новые механизмы демонстрации и популяризации достижений науки</a:t>
            </a:r>
            <a:r>
              <a:rPr lang="ru-RU" dirty="0" smtClean="0"/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/>
          </a:p>
          <a:p>
            <a:pPr marL="0" indent="0">
              <a:spcBef>
                <a:spcPts val="0"/>
              </a:spcBef>
              <a:buNone/>
            </a:pPr>
            <a:r>
              <a:rPr lang="ru-RU" dirty="0"/>
              <a:t>Предусматриваются: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/>
              <a:t>- выпуск научных и научно-популярных изданий и книг;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/>
              <a:t>- создание музейных и выставочных экспозиций;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/>
              <a:t>- создание и обеспечение функционирования профильных интернет-ресурсов научного и научно-популярного характера;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dirty="0" smtClean="0"/>
              <a:t>создание </a:t>
            </a:r>
            <a:r>
              <a:rPr lang="ru-RU" dirty="0"/>
              <a:t>и поддержка теле- и радиопрограмм, научно-популярных фильмов с научной и научно-популярной направленностью</a:t>
            </a:r>
            <a:r>
              <a:rPr lang="ru-RU" dirty="0" smtClean="0"/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/>
          </a:p>
          <a:p>
            <a:pPr marL="0" indent="0">
              <a:spcBef>
                <a:spcPts val="0"/>
              </a:spcBef>
              <a:buNone/>
            </a:pPr>
            <a:r>
              <a:rPr lang="ru-RU" dirty="0">
                <a:solidFill>
                  <a:srgbClr val="92D050"/>
                </a:solidFill>
              </a:rPr>
              <a:t>Объем финансирования проектов и сроки их исполнения определяются научно-координационным советом Программы.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>
                <a:solidFill>
                  <a:srgbClr val="92D050"/>
                </a:solidFill>
              </a:rPr>
              <a:t>Внебюджетного софинансирования не требуется</a:t>
            </a:r>
            <a:r>
              <a:rPr lang="ru-RU" dirty="0" smtClean="0">
                <a:solidFill>
                  <a:srgbClr val="92D050"/>
                </a:solidFill>
              </a:rPr>
              <a:t>.</a:t>
            </a:r>
            <a:endParaRPr lang="ru-RU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145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400" dirty="0">
                <a:solidFill>
                  <a:srgbClr val="92D050"/>
                </a:solidFill>
              </a:rPr>
              <a:t>Мероприятие 3.3.2 "Развитие системы коммуникаций научной общественности (в том числе проведение конференций, семинаров)"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Организация и проведение семинаров и конференций с участием ведущих ученых, представителей сектора исследований и разработок, коммерческого сектора, высшего профессионального образования, включая молодых ученых и студентов, разрабатываются и внедряются новые инструменты научного взаимодействия и обмена информацией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Формы: научные и научно-популярные конференции, семинары, деловые программы, круглые столы, пресс-дебаты и другие формы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Формирование тематики осуществляется директивно или посредством </a:t>
            </a:r>
            <a:r>
              <a:rPr lang="ru-RU" dirty="0">
                <a:solidFill>
                  <a:srgbClr val="92D050"/>
                </a:solidFill>
              </a:rPr>
              <a:t>отбора инициативных предложений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Отбор исполнителей в рамках указанного мероприятия осуществляется путем проведения открытых конкурсов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>
                <a:solidFill>
                  <a:srgbClr val="92D050"/>
                </a:solidFill>
              </a:rPr>
              <a:t>Объем финансирования проектов и сроки их исполнения определяются научно-координационным советом Программы </a:t>
            </a:r>
            <a:r>
              <a:rPr lang="ru-RU" dirty="0"/>
              <a:t>в зависимости от сложности и важности решаемых задач.</a:t>
            </a:r>
          </a:p>
          <a:p>
            <a:pPr marL="0" indent="0">
              <a:buNone/>
            </a:pPr>
            <a:r>
              <a:rPr lang="ru-RU" dirty="0">
                <a:solidFill>
                  <a:srgbClr val="92D050"/>
                </a:solidFill>
              </a:rPr>
              <a:t>Внебюджетного софинансирования не требуется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652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92D050"/>
                </a:solidFill>
              </a:rPr>
              <a:t>http://fcpir.ru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ПОСТАНОВЛЕНИЕ</a:t>
            </a:r>
            <a:endParaRPr lang="ru-RU" dirty="0"/>
          </a:p>
          <a:p>
            <a:pPr marL="0" indent="0" algn="ctr">
              <a:buNone/>
            </a:pPr>
            <a:r>
              <a:rPr lang="ru-RU" dirty="0"/>
              <a:t>от 21 мая 2013 г. N 426</a:t>
            </a:r>
          </a:p>
          <a:p>
            <a:pPr marL="0" indent="0" algn="ctr">
              <a:buNone/>
            </a:pPr>
            <a:r>
              <a:rPr lang="ru-RU" dirty="0"/>
              <a:t>О ФЕДЕРАЛЬНОЙ ЦЕЛЕВОЙ ПРОГРАММЕ</a:t>
            </a:r>
          </a:p>
          <a:p>
            <a:pPr marL="0" indent="0" algn="ctr">
              <a:buNone/>
            </a:pPr>
            <a:r>
              <a:rPr lang="ru-RU" dirty="0" smtClean="0"/>
              <a:t>«ИССЛЕДОВАНИЯ </a:t>
            </a:r>
            <a:r>
              <a:rPr lang="ru-RU" dirty="0"/>
              <a:t>И РАЗРАБОТКИ ПО ПРИОРИТЕТНЫМ НАПРАВЛЕНИЯМ РАЗВИТИЯ НАУЧНО-ТЕХНОЛОГИЧЕСКОГО КОМПЛЕКСА РОССИИ НА 2014 - 2020 </a:t>
            </a:r>
            <a:r>
              <a:rPr lang="ru-RU" dirty="0" smtClean="0"/>
              <a:t>ГОДЫ»</a:t>
            </a:r>
            <a:endParaRPr lang="ru-RU" dirty="0"/>
          </a:p>
          <a:p>
            <a:pPr marL="0" indent="0" algn="ctr">
              <a:buNone/>
            </a:pPr>
            <a:r>
              <a:rPr lang="ru-RU" dirty="0"/>
              <a:t>(в ред. Постановления Правительства РФ от 21.07.2014 N 681)</a:t>
            </a:r>
          </a:p>
        </p:txBody>
      </p:sp>
    </p:spTree>
    <p:extLst>
      <p:ext uri="{BB962C8B-B14F-4D97-AF65-F5344CB8AC3E}">
        <p14:creationId xmlns:p14="http://schemas.microsoft.com/office/powerpoint/2010/main" val="400381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900115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4800" dirty="0" smtClean="0"/>
          </a:p>
          <a:p>
            <a:pPr marL="0" indent="0" algn="ctr">
              <a:buNone/>
            </a:pPr>
            <a:r>
              <a:rPr lang="ru-RU" sz="4800" dirty="0" smtClean="0"/>
              <a:t>Спасибо за внимание!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61893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/>
          </a:bodyPr>
          <a:lstStyle/>
          <a:p>
            <a:r>
              <a:rPr lang="ru-RU" sz="2400" dirty="0"/>
              <a:t>Я.С. </a:t>
            </a:r>
            <a:r>
              <a:rPr lang="ru-RU" sz="2400" dirty="0" smtClean="0"/>
              <a:t>Иващенко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988841"/>
            <a:ext cx="8928992" cy="3600399"/>
          </a:xfrm>
          <a:solidFill>
            <a:schemeClr val="bg2">
              <a:lumMod val="90000"/>
              <a:lumOff val="10000"/>
            </a:schemeClr>
          </a:solidFill>
          <a:ln>
            <a:solidFill>
              <a:schemeClr val="bg2">
                <a:lumMod val="75000"/>
                <a:lumOff val="2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sz="3600" dirty="0" smtClean="0"/>
          </a:p>
          <a:p>
            <a:pPr marL="0" indent="0" algn="ctr">
              <a:buNone/>
            </a:pPr>
            <a:r>
              <a:rPr lang="ru-RU" sz="3600" dirty="0" smtClean="0"/>
              <a:t>Программные мероприятия ФЦП: </a:t>
            </a:r>
          </a:p>
          <a:p>
            <a:pPr marL="0" indent="0" algn="ctr">
              <a:buNone/>
            </a:pPr>
            <a:r>
              <a:rPr lang="ru-RU" sz="3600" dirty="0" smtClean="0"/>
              <a:t>основные задачи и условия участия</a:t>
            </a:r>
          </a:p>
          <a:p>
            <a:pPr marL="0" indent="0" algn="ctr">
              <a:buNone/>
            </a:pPr>
            <a:endParaRPr lang="ru-RU" sz="3600" dirty="0" smtClean="0"/>
          </a:p>
          <a:p>
            <a:pPr marL="0" indent="0" algn="ctr">
              <a:buNone/>
            </a:pPr>
            <a:endParaRPr lang="ru-RU" sz="3600" dirty="0" smtClean="0"/>
          </a:p>
          <a:p>
            <a:pPr marL="0" indent="0" algn="ctr">
              <a:buNone/>
            </a:pPr>
            <a:r>
              <a:rPr lang="ru-RU" sz="2200" u="sng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hlinkClick r:id="rId2"/>
              </a:rPr>
              <a:t>http</a:t>
            </a:r>
            <a:r>
              <a:rPr lang="ru-RU" sz="2200" u="sng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hlinkClick r:id="rId2"/>
              </a:rPr>
              <a:t>://fcpir.ru</a:t>
            </a:r>
            <a:r>
              <a:rPr lang="ru-RU" sz="360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/>
            </a:r>
            <a:br>
              <a:rPr lang="ru-RU" sz="360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</a:b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4662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/>
          </a:bodyPr>
          <a:lstStyle/>
          <a:p>
            <a:pPr algn="just"/>
            <a:r>
              <a:rPr lang="ru-RU" sz="2000" i="1" dirty="0"/>
              <a:t>Федеральная целевая программа </a:t>
            </a:r>
            <a:r>
              <a:rPr lang="ru-RU" sz="1800" dirty="0"/>
              <a:t>– это увязанные по ресурсам и срокам осуществления комплексы научно-исследовательских, опытно-конструкторских, производственных, социально-экономических, организационных и других мероприятий, обеспечивающих решение целевых задач в области государственного, экономического и социального развития Российской Федерации.</a:t>
            </a:r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1800" dirty="0" smtClean="0"/>
              <a:t>ФЦП </a:t>
            </a:r>
            <a:r>
              <a:rPr lang="ru-RU" sz="1800" dirty="0"/>
              <a:t>«Исследования и разработки по приоритетным направлениям развития научно-технологического комплекса России на 2014—2020 годы» утверждена 21 мая 2013 года </a:t>
            </a:r>
            <a:r>
              <a:rPr lang="ru-RU" sz="1800" dirty="0" smtClean="0"/>
              <a:t>(</a:t>
            </a:r>
            <a:r>
              <a:rPr lang="ru-RU" sz="1800" dirty="0"/>
              <a:t>Постановление Правительства Российской Федерации № 426 от 21 мая 2013 года</a:t>
            </a:r>
            <a:r>
              <a:rPr lang="ru-RU" sz="1800" dirty="0" smtClean="0"/>
              <a:t>).</a:t>
            </a:r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r>
              <a:rPr lang="ru-RU" sz="1800" b="1" dirty="0" smtClean="0"/>
              <a:t>Государственный </a:t>
            </a:r>
            <a:r>
              <a:rPr lang="ru-RU" sz="1800" b="1" dirty="0"/>
              <a:t>заказчик и координатор Программы </a:t>
            </a:r>
            <a:r>
              <a:rPr lang="ru-RU" sz="1800" dirty="0"/>
              <a:t>– Министерство образования и науки Российской Федерации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sz="1900" b="1" dirty="0"/>
              <a:t>Цель Программы</a:t>
            </a:r>
            <a:r>
              <a:rPr lang="ru-RU" sz="1900" dirty="0"/>
              <a:t>:</a:t>
            </a:r>
          </a:p>
          <a:p>
            <a:pPr marL="0" indent="0">
              <a:buNone/>
            </a:pPr>
            <a:r>
              <a:rPr lang="ru-RU" sz="1900" dirty="0"/>
              <a:t>- формирование конкурентоспособного и эффективно функционирующего сектора прикладных научных исследований и разработок.</a:t>
            </a:r>
          </a:p>
          <a:p>
            <a:pPr marL="0" indent="0">
              <a:buNone/>
            </a:pPr>
            <a:r>
              <a:rPr lang="ru-RU" sz="1900" dirty="0"/>
              <a:t>- обеспечение к 2020 году мирового уровня исследований и разработок и глобальной конкурентоспособности Российской Федерации на направлениях, определенных национальными научно-технологическими приоритетами.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145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Задачи Программы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ru-RU" sz="2900" dirty="0" smtClean="0"/>
              <a:t>• поддержка </a:t>
            </a:r>
            <a:r>
              <a:rPr lang="ru-RU" sz="2900" dirty="0"/>
              <a:t>прикладных научных исследований и экспериментальных разработок, в том числе межотраслевого характера, направленных на создание продукции и технологий для модернизации отраслей экономики, выполняемых по приоритетам развития научно-технологической сферы с использованием результатов фундаментальных и поисковых исследований</a:t>
            </a:r>
            <a:r>
              <a:rPr lang="ru-RU" sz="2900" dirty="0" smtClean="0"/>
              <a:t>;</a:t>
            </a:r>
          </a:p>
          <a:p>
            <a:pPr marL="0" indent="0" algn="just">
              <a:buNone/>
            </a:pPr>
            <a:endParaRPr lang="ru-RU" sz="2900" dirty="0"/>
          </a:p>
          <a:p>
            <a:pPr marL="0" indent="0" algn="just">
              <a:buNone/>
            </a:pPr>
            <a:r>
              <a:rPr lang="ru-RU" sz="2900" dirty="0" smtClean="0"/>
              <a:t>• обеспечение </a:t>
            </a:r>
            <a:r>
              <a:rPr lang="ru-RU" sz="2900" dirty="0"/>
              <a:t>системного планирования и координации исследований и разработок на основе выстраивания системы приоритетов развития научно-технологической сферы, опирающейся на систему технологического прогнозирования и учитывающей конкурентные преимущества в различных областях науки, перспективные задачи социально-экономического развития Российской Федерации, в том числе отдельных субъектов Российской Федерации</a:t>
            </a:r>
            <a:r>
              <a:rPr lang="ru-RU" sz="2900" dirty="0" smtClean="0"/>
              <a:t>;</a:t>
            </a:r>
          </a:p>
          <a:p>
            <a:pPr marL="0" indent="0" algn="just">
              <a:buNone/>
            </a:pPr>
            <a:endParaRPr lang="ru-RU" sz="2900" dirty="0"/>
          </a:p>
          <a:p>
            <a:pPr marL="0" indent="0" algn="just">
              <a:buNone/>
            </a:pPr>
            <a:r>
              <a:rPr lang="ru-RU" sz="2900" dirty="0" smtClean="0"/>
              <a:t>• обеспечение </a:t>
            </a:r>
            <a:r>
              <a:rPr lang="ru-RU" sz="2900" dirty="0"/>
              <a:t>возможности решения сектором исследований и разработок качественно новых по объему и сложности научно-технологических задач, а также повышение результативности выполняемых исследований и разработок</a:t>
            </a:r>
            <a:r>
              <a:rPr lang="ru-RU" sz="2900" dirty="0" smtClean="0"/>
              <a:t>;</a:t>
            </a:r>
          </a:p>
          <a:p>
            <a:pPr marL="0" indent="0" algn="just">
              <a:buNone/>
            </a:pPr>
            <a:endParaRPr lang="ru-RU" sz="2900" dirty="0"/>
          </a:p>
          <a:p>
            <a:pPr marL="0" indent="0" algn="just">
              <a:buNone/>
            </a:pPr>
            <a:r>
              <a:rPr lang="ru-RU" sz="2900" dirty="0" smtClean="0"/>
              <a:t>• обеспечение </a:t>
            </a:r>
            <a:r>
              <a:rPr lang="ru-RU" sz="2900" dirty="0"/>
              <a:t>интеграции российского сектора исследований и разработок в глобальную международную инновационную систему на основе сбалансированного развития международных научно-технических связей Российской Федерации</a:t>
            </a:r>
            <a:r>
              <a:rPr lang="ru-RU" sz="2900" dirty="0" smtClean="0"/>
              <a:t>;</a:t>
            </a:r>
          </a:p>
          <a:p>
            <a:pPr marL="0" indent="0" algn="just">
              <a:buNone/>
            </a:pPr>
            <a:endParaRPr lang="ru-RU" sz="2900" dirty="0"/>
          </a:p>
          <a:p>
            <a:pPr marL="0" indent="0" algn="just">
              <a:buNone/>
            </a:pPr>
            <a:r>
              <a:rPr lang="ru-RU" sz="2900" dirty="0" smtClean="0"/>
              <a:t>• повышение </a:t>
            </a:r>
            <a:r>
              <a:rPr lang="ru-RU" sz="2900" dirty="0"/>
              <a:t>результативности сектора исследований и разработок за счет обеспечения единства его инфраструктуры, координации направлений развития инфраструктуры с системой приоритетов развития научно-технологической сферы.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927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Важнейшие целевые индикаторы и показатели Программы: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/>
              <a:t>прирост числа публикаций по результатам исследований и разработок в ведущих научных журналах на 7,6 тыс. единиц</a:t>
            </a:r>
            <a:r>
              <a:rPr lang="ru-RU" dirty="0" smtClean="0"/>
              <a:t>;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прирост числа патентных заявок, поданных по результатам исследований и разработок на 3 тыс. единиц</a:t>
            </a:r>
            <a:r>
              <a:rPr lang="ru-RU" dirty="0" smtClean="0"/>
              <a:t>;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снижение среднего возраста исследователей-участников Программы к 2020 году до 43 лет</a:t>
            </a:r>
            <a:r>
              <a:rPr lang="ru-RU" dirty="0" smtClean="0"/>
              <a:t>;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рост доли исследователей в возрасте до 39 лет в общей численности исследователей-участников Программы до 35 процентов</a:t>
            </a:r>
            <a:r>
              <a:rPr lang="ru-RU" dirty="0" smtClean="0"/>
              <a:t>;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прирост количества новых рабочих мест на 900 единиц</a:t>
            </a:r>
            <a:r>
              <a:rPr lang="ru-RU" dirty="0" smtClean="0"/>
              <a:t>;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привлечение внебюджетных средств в размере 41,4 млрд. рублей</a:t>
            </a:r>
            <a:r>
              <a:rPr lang="ru-RU" dirty="0" smtClean="0"/>
              <a:t>;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дополнительное увеличение внутренних затрат на исследования и разработки, включая внебюджетные средства, в размере 167,8 млрд. рублей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974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92D050"/>
                </a:solidFill>
              </a:rPr>
              <a:t>Функциональные блоки программных мероприятий</a:t>
            </a:r>
            <a:endParaRPr lang="ru-RU" dirty="0">
              <a:solidFill>
                <a:srgbClr val="92D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b="1" dirty="0" smtClean="0"/>
              <a:t>Блок  1 «Проведение </a:t>
            </a:r>
            <a:r>
              <a:rPr lang="ru-RU" b="1" dirty="0"/>
              <a:t>прикладных научных исследований и разработок по приоритетам развития научно-технологической сферы</a:t>
            </a:r>
            <a:r>
              <a:rPr lang="ru-RU" b="1" dirty="0" smtClean="0"/>
              <a:t>»</a:t>
            </a:r>
          </a:p>
          <a:p>
            <a:pPr marL="0" indent="0" algn="ctr">
              <a:buNone/>
            </a:pPr>
            <a:r>
              <a:rPr lang="ru-RU" dirty="0" smtClean="0"/>
              <a:t>Мероприятия: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1. Проведение </a:t>
            </a:r>
            <a:r>
              <a:rPr lang="ru-RU" dirty="0"/>
              <a:t>исследований, направленных на формирование системы научно-технологических приоритетов и прогнозирование развития научно-технологической сферы;</a:t>
            </a:r>
          </a:p>
          <a:p>
            <a:pPr marL="0" indent="0">
              <a:buNone/>
            </a:pPr>
            <a:r>
              <a:rPr lang="ru-RU" dirty="0" smtClean="0"/>
              <a:t>2. Проведение </a:t>
            </a:r>
            <a:r>
              <a:rPr lang="ru-RU" dirty="0"/>
              <a:t>прикладных научных исследований для развития отраслей экономики;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92D050"/>
                </a:solidFill>
              </a:rPr>
              <a:t>3. Проведение </a:t>
            </a:r>
            <a:r>
              <a:rPr lang="ru-RU" b="1" dirty="0">
                <a:solidFill>
                  <a:srgbClr val="92D050"/>
                </a:solidFill>
              </a:rPr>
              <a:t>прикладных научных исследований и разработок, направленных на создание продукции и технологий;</a:t>
            </a:r>
          </a:p>
          <a:p>
            <a:pPr marL="0" indent="0">
              <a:buNone/>
            </a:pPr>
            <a:r>
              <a:rPr lang="ru-RU" dirty="0" smtClean="0"/>
              <a:t>4. Проведение </a:t>
            </a:r>
            <a:r>
              <a:rPr lang="ru-RU" dirty="0"/>
              <a:t>прикладных научных исследований, направленных на решение комплексных научно-технологических задач.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637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rgbClr val="92D050"/>
                </a:solidFill>
              </a:rPr>
              <a:t>Функциональные блоки программных мероприятий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b="1" dirty="0" smtClean="0"/>
              <a:t>Блок  2 «Международное сотрудничество»</a:t>
            </a:r>
          </a:p>
          <a:p>
            <a:pPr marL="0" indent="0" algn="ctr">
              <a:buNone/>
            </a:pPr>
            <a:r>
              <a:rPr lang="ru-RU" dirty="0" smtClean="0"/>
              <a:t>Мероприятия:</a:t>
            </a:r>
            <a:r>
              <a:rPr lang="ru-RU" b="1" dirty="0" smtClean="0"/>
              <a:t> </a:t>
            </a:r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 smtClean="0">
                <a:solidFill>
                  <a:srgbClr val="92D050"/>
                </a:solidFill>
              </a:rPr>
              <a:t>1. Проведение исследований в рамках международного многостороннего и двустороннего сотрудничества;</a:t>
            </a:r>
          </a:p>
          <a:p>
            <a:endParaRPr lang="ru-RU" dirty="0" smtClean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ru-RU" dirty="0" smtClean="0"/>
              <a:t>2. Поддержка </a:t>
            </a:r>
            <a:r>
              <a:rPr lang="ru-RU" dirty="0"/>
              <a:t>исследований в рамках сотрудничества с государствами — членами Европейского союза</a:t>
            </a:r>
            <a:r>
              <a:rPr lang="ru-RU" dirty="0" smtClean="0"/>
              <a:t>;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 smtClean="0">
                <a:solidFill>
                  <a:srgbClr val="92D050"/>
                </a:solidFill>
              </a:rPr>
              <a:t>3. Организация </a:t>
            </a:r>
            <a:r>
              <a:rPr lang="ru-RU" dirty="0">
                <a:solidFill>
                  <a:srgbClr val="92D050"/>
                </a:solidFill>
              </a:rPr>
              <a:t>участия в крупных международных научных и научно-технических мероприятиях.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8699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rgbClr val="92D050"/>
                </a:solidFill>
              </a:rPr>
              <a:t>Функциональные блоки программных мероприятий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b="1" dirty="0" smtClean="0"/>
              <a:t>Блок  3 «Инфраструктура </a:t>
            </a:r>
            <a:r>
              <a:rPr lang="ru-RU" b="1" dirty="0"/>
              <a:t>исследований и разработок</a:t>
            </a:r>
            <a:r>
              <a:rPr lang="ru-RU" b="1" dirty="0" smtClean="0"/>
              <a:t>»</a:t>
            </a:r>
          </a:p>
          <a:p>
            <a:pPr marL="0" indent="0" algn="ctr">
              <a:buNone/>
            </a:pPr>
            <a:r>
              <a:rPr lang="ru-RU" dirty="0" smtClean="0"/>
              <a:t>Мероприятия: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1. Обеспечение </a:t>
            </a:r>
            <a:r>
              <a:rPr lang="ru-RU" dirty="0"/>
              <a:t>развития материально-технической инфраструктуры:</a:t>
            </a:r>
          </a:p>
          <a:p>
            <a:pPr marL="0" indent="0">
              <a:buNone/>
            </a:pPr>
            <a:r>
              <a:rPr lang="ru-RU" dirty="0"/>
              <a:t>1.1. Поддержка и развитие уникальных научных установок;</a:t>
            </a:r>
          </a:p>
          <a:p>
            <a:pPr marL="0" indent="0">
              <a:buNone/>
            </a:pPr>
            <a:r>
              <a:rPr lang="ru-RU" dirty="0" smtClean="0"/>
              <a:t>1.2. Поддержка </a:t>
            </a:r>
            <a:r>
              <a:rPr lang="ru-RU" dirty="0"/>
              <a:t>и развитие центров коллективного пользования научным оборудованием;</a:t>
            </a:r>
          </a:p>
          <a:p>
            <a:pPr marL="0" indent="0">
              <a:buNone/>
            </a:pPr>
            <a:r>
              <a:rPr lang="ru-RU" dirty="0" smtClean="0"/>
              <a:t>2. Обеспечение </a:t>
            </a:r>
            <a:r>
              <a:rPr lang="ru-RU" dirty="0"/>
              <a:t>развития информационной инфраструктуры;</a:t>
            </a:r>
          </a:p>
          <a:p>
            <a:pPr marL="0" indent="0">
              <a:buNone/>
            </a:pPr>
            <a:r>
              <a:rPr lang="ru-RU" dirty="0" smtClean="0"/>
              <a:t>3. Обеспечение </a:t>
            </a:r>
            <a:r>
              <a:rPr lang="ru-RU" dirty="0"/>
              <a:t>поддержки и развития форм научных коммуникаций и системы популяризации науки:</a:t>
            </a:r>
          </a:p>
          <a:p>
            <a:pPr marL="0" indent="0">
              <a:buNone/>
            </a:pPr>
            <a:r>
              <a:rPr lang="ru-RU" dirty="0" smtClean="0"/>
              <a:t>3.1. Развитие </a:t>
            </a:r>
            <a:r>
              <a:rPr lang="ru-RU" dirty="0"/>
              <a:t>системы демонстрации и популяризации результатов и достижений науки;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92D050"/>
                </a:solidFill>
              </a:rPr>
              <a:t>3.2. Развитие </a:t>
            </a:r>
            <a:r>
              <a:rPr lang="ru-RU" dirty="0">
                <a:solidFill>
                  <a:srgbClr val="92D050"/>
                </a:solidFill>
              </a:rPr>
              <a:t>системы коммуникаций научной общественности (в том числе проведение конференций, семинаров).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52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rgbClr val="92D050"/>
                </a:solidFill>
              </a:rPr>
              <a:t>Функциональные блоки программных мероприятий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b="1" dirty="0" smtClean="0"/>
              <a:t>Блок 4 «Материально-техническая </a:t>
            </a:r>
            <a:r>
              <a:rPr lang="ru-RU" b="1" dirty="0"/>
              <a:t>база</a:t>
            </a:r>
            <a:r>
              <a:rPr lang="ru-RU" b="1" dirty="0" smtClean="0"/>
              <a:t>»</a:t>
            </a:r>
          </a:p>
          <a:p>
            <a:pPr marL="0" indent="0" algn="ctr">
              <a:buNone/>
            </a:pPr>
            <a:r>
              <a:rPr lang="ru-RU" dirty="0" smtClean="0"/>
              <a:t>Мероприятия: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1. Развитие </a:t>
            </a:r>
            <a:r>
              <a:rPr lang="ru-RU" dirty="0"/>
              <a:t>материально-технической базы научно-технической сферы.</a:t>
            </a:r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b="1" dirty="0" smtClean="0"/>
              <a:t>Блок 5 «Управление </a:t>
            </a:r>
            <a:r>
              <a:rPr lang="ru-RU" b="1" dirty="0"/>
              <a:t>реализацией Программы</a:t>
            </a:r>
            <a:r>
              <a:rPr lang="ru-RU" b="1" dirty="0" smtClean="0"/>
              <a:t>»</a:t>
            </a:r>
          </a:p>
          <a:p>
            <a:pPr marL="0" indent="0" algn="ctr">
              <a:buNone/>
            </a:pPr>
            <a:r>
              <a:rPr lang="ru-RU" dirty="0" smtClean="0"/>
              <a:t>Мероприятия: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1. Информационно-аналитическое </a:t>
            </a:r>
            <a:r>
              <a:rPr lang="ru-RU" dirty="0"/>
              <a:t>обеспечение и мониторинг реализации мероприятий Программы;</a:t>
            </a:r>
          </a:p>
          <a:p>
            <a:pPr marL="0" indent="0">
              <a:buNone/>
            </a:pPr>
            <a:r>
              <a:rPr lang="ru-RU" dirty="0" smtClean="0"/>
              <a:t>2. Организационно-техническое </a:t>
            </a:r>
            <a:r>
              <a:rPr lang="ru-RU" dirty="0"/>
              <a:t>обеспечение мероприятий Программы.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7402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1180</TotalTime>
  <Words>1701</Words>
  <Application>Microsoft Office PowerPoint</Application>
  <PresentationFormat>Экран (4:3)</PresentationFormat>
  <Paragraphs>182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Паркет</vt:lpstr>
      <vt:lpstr>Тема: Федеральные инструменты финансирования научных проектов. Программа ФЦП «Исследования и разработки по приоритетным направлениям развития научно-технологического комплекса России на 2014—2020 годы»</vt:lpstr>
      <vt:lpstr>Я.С. Иващенко</vt:lpstr>
      <vt:lpstr>Федеральная целевая программа – это увязанные по ресурсам и срокам осуществления комплексы научно-исследовательских, опытно-конструкторских, производственных, социально-экономических, организационных и других мероприятий, обеспечивающих решение целевых задач в области государственного, экономического и социального развития Российской Федерации.</vt:lpstr>
      <vt:lpstr>Задачи Программы</vt:lpstr>
      <vt:lpstr>Важнейшие целевые индикаторы и показатели Программы:</vt:lpstr>
      <vt:lpstr>Функциональные блоки программных мероприятий</vt:lpstr>
      <vt:lpstr>Функциональные блоки программных мероприятий</vt:lpstr>
      <vt:lpstr>Функциональные блоки программных мероприятий</vt:lpstr>
      <vt:lpstr>Функциональные блоки программных мероприятий</vt:lpstr>
      <vt:lpstr>Мероприятие 1.3 "Проведение прикладных научных исследований и разработок, направленных на создание продукции и технологий"</vt:lpstr>
      <vt:lpstr>Мероприятие 2.1 "Проведение исследований в рамках международного многостороннего и двустороннего сотрудничества"</vt:lpstr>
      <vt:lpstr>Мероприятие 2.3 "Организация участия в крупных международных научных и научно-технических мероприятиях"</vt:lpstr>
      <vt:lpstr>Международные соглашения КнАГТУ о сотрудничестве в области научно-исследовательской деятельности:                                                                                                                 таблица 1</vt:lpstr>
      <vt:lpstr>Международные соглашения КнАГТУ о сотрудничестве в области научно-исследовательской деятельности:                                                                                            продолжение таблицы 1</vt:lpstr>
      <vt:lpstr>Мероприятие 3.3.1 "Развитие системы демонстрации и популяризации результатов и достижений науки"</vt:lpstr>
      <vt:lpstr>Мероприятие 3.3.2 "Развитие системы коммуникаций научной общественности (в том числе проведение конференций, семинаров)"</vt:lpstr>
      <vt:lpstr>http://fcpir.ru</vt:lpstr>
      <vt:lpstr>Презентация PowerPoint</vt:lpstr>
    </vt:vector>
  </TitlesOfParts>
  <Company>DNS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Иващенко Яна Сергеевна</dc:creator>
  <cp:lastModifiedBy>Иващенко Яна Сергеевна</cp:lastModifiedBy>
  <cp:revision>38</cp:revision>
  <dcterms:created xsi:type="dcterms:W3CDTF">2016-04-11T22:53:39Z</dcterms:created>
  <dcterms:modified xsi:type="dcterms:W3CDTF">2016-04-15T01:54:55Z</dcterms:modified>
</cp:coreProperties>
</file>