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9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0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5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6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9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4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5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8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9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2BF5-CA14-401C-A534-AA00017393F3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BA44-D0E8-40BF-BBCD-E86EE8471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53" y="614412"/>
            <a:ext cx="9180512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3900" algn="r">
              <a:lnSpc>
                <a:spcPts val="1610"/>
              </a:lnSpc>
              <a:spcAft>
                <a:spcPts val="204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«УТВЕРЖДАЮ»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marR="723900" algn="r">
              <a:lnSpc>
                <a:spcPts val="1610"/>
              </a:lnSpc>
              <a:spcAft>
                <a:spcPts val="204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Заместитель Министра образования и науки Российской Федерации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marR="723900" algn="r">
              <a:lnSpc>
                <a:spcPts val="1300"/>
              </a:lnSpc>
              <a:spcAft>
                <a:spcPts val="9860"/>
              </a:spcAft>
            </a:pPr>
            <a:r>
              <a:rPr lang="ru-RU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 </a:t>
            </a:r>
            <a:r>
              <a:rPr lang="ru-RU" u="sng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6</a:t>
            </a:r>
            <a:r>
              <a:rPr lang="ru-RU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»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сентября </a:t>
            </a:r>
            <a:r>
              <a:rPr lang="ru-RU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2012 г.</a:t>
            </a:r>
          </a:p>
          <a:p>
            <a:pPr marR="723900" algn="ctr"/>
            <a:r>
              <a:rPr lang="ru-RU" b="1" dirty="0" smtClean="0">
                <a:effectLst/>
                <a:latin typeface="Times New Roman"/>
                <a:ea typeface="Times New Roman"/>
              </a:rPr>
              <a:t>МЕТОДИКА</a:t>
            </a:r>
          </a:p>
          <a:p>
            <a:pPr marR="723900" algn="ctr"/>
            <a:r>
              <a:rPr lang="ru-RU" b="1" dirty="0" smtClean="0">
                <a:effectLst/>
                <a:latin typeface="Times New Roman"/>
                <a:ea typeface="Times New Roman"/>
              </a:rPr>
              <a:t>обоснования начальной (максимальной) цены контракта на выполнение НИОКР в рамках реализации федеральных целевых программ  в области науки, координируемых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Минобрнауки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РФ</a:t>
            </a:r>
            <a:endParaRPr lang="ru-RU" sz="16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07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58214"/>
            <a:ext cx="8928992" cy="358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Методика разработана с учетом положений Федерального закона от 21.07.2005 г. № 94-ФЗ «О размещении заказов на поставки това­ров, выполнение работ, оказание услуг для государственных и муниципальных нужд».</a:t>
            </a: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marL="12700" marR="127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Под начальной (максимальной) ценой контракта, понимается объ­ём бюджетного финансирования проекта НИОКР, до­статочный для успешного выполнения работы при условии выполнения других условий (показателей) контракта.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910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7" y="-74"/>
            <a:ext cx="8856984" cy="6748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Определение начальной (максимальной) цены контракта осу­ществляется на базе следующих методов:</a:t>
            </a:r>
            <a:endParaRPr lang="ru-RU" sz="1200" i="1" dirty="0">
              <a:ea typeface="Calibri"/>
              <a:cs typeface="Times New Roman"/>
            </a:endParaRPr>
          </a:p>
          <a:p>
            <a:pPr marL="12700" marR="127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marL="342900" marR="12700" lvl="0" indent="-342900" algn="just">
              <a:lnSpc>
                <a:spcPts val="2470"/>
              </a:lnSpc>
              <a:spcAft>
                <a:spcPts val="0"/>
              </a:spcAft>
              <a:buFont typeface="Times New Roman"/>
              <a:buAutoNum type="arabicParenR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сравнительный метод оценки  -  расчет цены контракта по результатам изучения источников информации о стоимости аналогичных (сходных по назначе­нию, продолжительности, структуре затрат, предполагаемым результатам и т.п.) НИОКР </a:t>
            </a:r>
            <a:endParaRPr lang="ru-RU" sz="1200" dirty="0">
              <a:ea typeface="Calibri"/>
              <a:cs typeface="Times New Roman"/>
            </a:endParaRPr>
          </a:p>
          <a:p>
            <a:pPr marR="12700" algn="just">
              <a:lnSpc>
                <a:spcPts val="247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источниками информации  - могут быть данные государственной статистической отчетности, официальный сайт, общедоступные результаты  исследования рынка ( информация о контрактах на выполнение подобных НИОКР по другим программам или за рубежом, сопоставительный анализ аналогов и данного проекта)</a:t>
            </a:r>
            <a:endParaRPr lang="ru-RU" sz="1200" dirty="0">
              <a:ea typeface="Calibri"/>
              <a:cs typeface="Times New Roman"/>
            </a:endParaRPr>
          </a:p>
          <a:p>
            <a:pPr marR="12700" algn="just">
              <a:lnSpc>
                <a:spcPts val="247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marR="12700" lvl="0" algn="just">
              <a:lnSpc>
                <a:spcPts val="247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2) доходный метод оценки - расчет цен контракта как стоимости доли участия государства в будущих доходах проекта</a:t>
            </a:r>
            <a:endParaRPr lang="ru-RU" sz="1200" dirty="0">
              <a:ea typeface="Calibri"/>
              <a:cs typeface="Times New Roman"/>
            </a:endParaRPr>
          </a:p>
          <a:p>
            <a:pPr marR="12700" algn="just">
              <a:lnSpc>
                <a:spcPts val="247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исходными данными являются показатели: объем дополнительного производства наукоёмкой продукции; доля себестоимости продукции в объеме продаж; доля расходов на оплату труда в себестоимости и пр.</a:t>
            </a:r>
            <a:endParaRPr lang="ru-RU" sz="1200" dirty="0">
              <a:ea typeface="Calibri"/>
              <a:cs typeface="Times New Roman"/>
            </a:endParaRPr>
          </a:p>
          <a:p>
            <a:pPr marR="12700" algn="just">
              <a:lnSpc>
                <a:spcPts val="247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marR="12700" lvl="0" algn="just">
              <a:lnSpc>
                <a:spcPts val="2425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затратный метод оценки - расчет цены контракта путем составления и анализа смет предполагаемых затрат на выполнение НИОКР и их обоснования</a:t>
            </a:r>
            <a:endParaRPr lang="ru-RU" sz="1200" dirty="0">
              <a:ea typeface="Calibri"/>
              <a:cs typeface="Times New Roman"/>
            </a:endParaRPr>
          </a:p>
          <a:p>
            <a:pPr marL="408940" marR="12700" algn="just">
              <a:lnSpc>
                <a:spcPts val="2425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026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14330"/>
            <a:ext cx="3500382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Расчет плановой трудоемкости: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61235"/>
              </p:ext>
            </p:extLst>
          </p:nvPr>
        </p:nvGraphicFramePr>
        <p:xfrm>
          <a:off x="395536" y="836712"/>
          <a:ext cx="7927340" cy="2160239"/>
        </p:xfrm>
        <a:graphic>
          <a:graphicData uri="http://schemas.openxmlformats.org/drawingml/2006/table">
            <a:tbl>
              <a:tblPr/>
              <a:tblGrid>
                <a:gridCol w="507365"/>
                <a:gridCol w="1710055"/>
                <a:gridCol w="990600"/>
                <a:gridCol w="2162175"/>
                <a:gridCol w="1259840"/>
                <a:gridCol w="1297305"/>
              </a:tblGrid>
              <a:tr h="116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711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    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711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этапов и работ            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выполнения работ, мес.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Трудоемкость­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чел.*мес.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Обоснование,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пояснение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314096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2700" lvl="0" indent="-342900" algn="just">
              <a:lnSpc>
                <a:spcPts val="242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должны быть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детально представлены</a:t>
            </a: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все этапы НИОКР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12700" lvl="0" indent="-342900" algn="just">
              <a:lnSpc>
                <a:spcPts val="242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должна быть обоснована необходимость проведения работ, особенно имеющих индивидуальный, единичный характер;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12700" lvl="0" indent="-342900" algn="just">
              <a:lnSpc>
                <a:spcPts val="242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должна быть обоснована продолжительность работ в месяцах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12700" lvl="0" indent="-342900" algn="just">
              <a:lnSpc>
                <a:spcPts val="242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проводимые работы должны быть логически и хронологически взаимоувязаны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12700" lvl="0" indent="-342900" algn="just">
              <a:lnSpc>
                <a:spcPts val="242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расчеты наиболее продолжительных и трудоемких работ должны быть представлены детально;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12700" lvl="0" indent="-342900" algn="just">
              <a:lnSpc>
                <a:spcPts val="242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трудоемкость каждой работы и этапа в целом должны рассчитываться в че­ловеко-месяцах (человеко-днях).</a:t>
            </a:r>
            <a:endParaRPr lang="ru-RU" sz="1400" u="none" strike="noStrike" spc="0" dirty="0"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050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0">
              <a:lnSpc>
                <a:spcPts val="2425"/>
              </a:lnSpc>
              <a:spcAft>
                <a:spcPts val="115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Затраты на заработную плату и страховые взносы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22482"/>
              </p:ext>
            </p:extLst>
          </p:nvPr>
        </p:nvGraphicFramePr>
        <p:xfrm>
          <a:off x="225872" y="764704"/>
          <a:ext cx="8229601" cy="2232806"/>
        </p:xfrm>
        <a:graphic>
          <a:graphicData uri="http://schemas.openxmlformats.org/drawingml/2006/table">
            <a:tbl>
              <a:tblPr/>
              <a:tblGrid>
                <a:gridCol w="707367"/>
                <a:gridCol w="1683987"/>
                <a:gridCol w="1398487"/>
                <a:gridCol w="1314345"/>
                <a:gridCol w="1480307"/>
                <a:gridCol w="1645108"/>
              </a:tblGrid>
              <a:tr h="1025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 и ра­боты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выполнения этапов и работ, мес.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     ра­ботников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Трудоемкость,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чел.-мес.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заработ­ная плата, тыс. руб./месяц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плата, тыс. руб.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 суммиро­вать)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 суммировать)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учетом страховых взносов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(30.2%)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" marR="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3284984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количество месяцев начисленной заработной платы должно соответствовать кол-ву месяцев выполнения работы</a:t>
            </a:r>
            <a:endParaRPr lang="ru-RU" sz="1400" dirty="0">
              <a:ea typeface="Calibri"/>
              <a:cs typeface="Times New Roman"/>
            </a:endParaRPr>
          </a:p>
          <a:p>
            <a:pPr marL="12700" marR="127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средний уровень заработной платы берется из официальных статистических данных региона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25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56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Затраты на материалы </a:t>
            </a:r>
            <a:r>
              <a:rPr lang="ru-RU" dirty="0">
                <a:ea typeface="Calibri"/>
                <a:cs typeface="Times New Roman"/>
              </a:rPr>
              <a:t>и </a:t>
            </a:r>
            <a:r>
              <a:rPr lang="ru-RU" b="1" i="0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комплектующие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53541"/>
              </p:ext>
            </p:extLst>
          </p:nvPr>
        </p:nvGraphicFramePr>
        <p:xfrm>
          <a:off x="275820" y="620688"/>
          <a:ext cx="8229600" cy="2127699"/>
        </p:xfrm>
        <a:graphic>
          <a:graphicData uri="http://schemas.openxmlformats.org/drawingml/2006/table">
            <a:tbl>
              <a:tblPr/>
              <a:tblGrid>
                <a:gridCol w="421415"/>
                <a:gridCol w="1910725"/>
                <a:gridCol w="498781"/>
                <a:gridCol w="581423"/>
                <a:gridCol w="913749"/>
                <a:gridCol w="914335"/>
                <a:gridCol w="2989172"/>
              </a:tblGrid>
              <a:tr h="77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материалов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Цена едини­цы, тыс. руб.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Сумма, тыс. руб.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Обоснование количества и качества материалов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" marR="5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8" y="2852936"/>
            <a:ext cx="91438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152400" algn="just">
              <a:lnSpc>
                <a:spcPts val="242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материалы и комплектующие изделия, необходимые для выполнения конкрет­ных работ в соответствии с ТЗ </a:t>
            </a:r>
            <a:endParaRPr lang="ru-RU" sz="1400" dirty="0">
              <a:ea typeface="Calibri"/>
              <a:cs typeface="Times New Roman"/>
            </a:endParaRPr>
          </a:p>
          <a:p>
            <a:pPr marR="152400" algn="just">
              <a:lnSpc>
                <a:spcPts val="242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 сырье, материалы, полуфабрикаты и комплектующие изделия, необходимые для изготовления экспериментальных и опытных образцов</a:t>
            </a:r>
            <a:endParaRPr lang="ru-RU" sz="1400" dirty="0">
              <a:ea typeface="Calibri"/>
              <a:cs typeface="Times New Roman"/>
            </a:endParaRPr>
          </a:p>
          <a:p>
            <a:pPr marL="25400" marR="152400" algn="just">
              <a:lnSpc>
                <a:spcPts val="242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стоимость материальных ресурсов формируется, на основе сведений о ценах на продукцию у наиболее вероятных продавцов (ссылки на соответствующие источники информации)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затраты на материалы могут включать затраты по их доставке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Затраты на спецоборудование и специальную оснастку </a:t>
            </a:r>
            <a:endParaRPr lang="ru-RU" sz="1400" dirty="0">
              <a:ea typeface="Calibri"/>
              <a:cs typeface="Times New Roman"/>
            </a:endParaRPr>
          </a:p>
          <a:p>
            <a:pPr marL="88900" marR="25400" indent="457200" algn="just">
              <a:lnSpc>
                <a:spcPts val="242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Затраты на приобретение и изготовление специального оборудования, специ­альных приспособлений и инструментов, приборов, аппаратов, стендов, установок и других устройств, необходимых для выполнения конкретной работы, включая расхо­ды на проектирование, транспортировку и установку этого оборудования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05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3959867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93218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Затраты на прочие прямые расходы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54706"/>
              </p:ext>
            </p:extLst>
          </p:nvPr>
        </p:nvGraphicFramePr>
        <p:xfrm>
          <a:off x="323528" y="453938"/>
          <a:ext cx="8229601" cy="1840230"/>
        </p:xfrm>
        <a:graphic>
          <a:graphicData uri="http://schemas.openxmlformats.org/drawingml/2006/table">
            <a:tbl>
              <a:tblPr/>
              <a:tblGrid>
                <a:gridCol w="404078"/>
                <a:gridCol w="744293"/>
                <a:gridCol w="2486007"/>
                <a:gridCol w="933559"/>
                <a:gridCol w="3661664"/>
              </a:tblGrid>
              <a:tr h="512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н/п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расходов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Сумма, тыс. руб.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Обоснование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276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6" marR="5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658583"/>
            <a:ext cx="9144000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34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командировочные расходы (связанные с выполнением работ)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ts val="1300"/>
              </a:lnSpc>
              <a:spcAft>
                <a:spcPts val="34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затраты на изучение и подготовку специальной научно-технической инфор­мации;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ts val="1300"/>
              </a:lnSpc>
              <a:spcAft>
                <a:spcPts val="30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 оплата научно-технических экспертиз;</a:t>
            </a:r>
            <a:endParaRPr lang="ru-RU" sz="1400" dirty="0">
              <a:ea typeface="Calibri"/>
              <a:cs typeface="Times New Roman"/>
            </a:endParaRPr>
          </a:p>
          <a:p>
            <a:pPr marR="12700" algn="just">
              <a:lnSpc>
                <a:spcPts val="228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 расходы за пользование платными патентными и другими информационными ресурсами;</a:t>
            </a:r>
            <a:endParaRPr lang="ru-RU" sz="1400" dirty="0">
              <a:ea typeface="Calibri"/>
              <a:cs typeface="Times New Roman"/>
            </a:endParaRPr>
          </a:p>
          <a:p>
            <a:pPr marR="12700" algn="just">
              <a:lnSpc>
                <a:spcPts val="228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расходы на испытания опытных образцов </a:t>
            </a:r>
            <a:endParaRPr lang="ru-RU" sz="1400" dirty="0">
              <a:ea typeface="Calibri"/>
              <a:cs typeface="Times New Roman"/>
            </a:endParaRPr>
          </a:p>
          <a:p>
            <a:pPr marR="12700" algn="just">
              <a:lnSpc>
                <a:spcPts val="228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затраты по работам, выполняемым сторонними (специализированными) организациями.</a:t>
            </a:r>
            <a:endParaRPr lang="ru-RU" sz="1400" dirty="0">
              <a:ea typeface="Calibri"/>
              <a:cs typeface="Times New Roman"/>
            </a:endParaRPr>
          </a:p>
          <a:p>
            <a:pPr marR="12700" algn="just">
              <a:lnSpc>
                <a:spcPts val="242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Общехозяйственные не прямые (накладные) расходы</a:t>
            </a:r>
            <a:endParaRPr lang="ru-RU" sz="1400" dirty="0">
              <a:ea typeface="Calibri"/>
              <a:cs typeface="Times New Roman"/>
            </a:endParaRPr>
          </a:p>
          <a:p>
            <a:pPr marL="342900" marR="76200" lvl="0" indent="-342900" algn="just">
              <a:lnSpc>
                <a:spcPts val="237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расходы на содержание и обслуживание научного оборудования, вычислительной, множительной и другой оргтехники, задействованной для выполнения работы;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76200" lvl="0" indent="-342900" algn="just">
              <a:lnSpc>
                <a:spcPts val="2305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расходы по арендной плате за помещения и коммунальные услуги (при обосновании необходимости);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76200" lvl="0" indent="-342900" algn="just">
              <a:lnSpc>
                <a:spcPts val="223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расходы по оплате информационных, консультационных, юридических услуг;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расходы по оплате услуг связи  и электронной почты;</a:t>
            </a:r>
            <a:endParaRPr lang="ru-RU" sz="14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12700" lvl="0" indent="-342900" algn="just">
              <a:lnSpc>
                <a:spcPts val="245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—"/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расходы на оплату труда административно-управленческого персонала ( другие обоснованные расходы)</a:t>
            </a:r>
            <a:endParaRPr lang="ru-RU" sz="1400" u="none" strike="noStrike" spc="0" dirty="0"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471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6956"/>
            <a:ext cx="4504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2425"/>
              </a:lnSpc>
              <a:spcBef>
                <a:spcPts val="1445"/>
              </a:spcBef>
              <a:spcAft>
                <a:spcPts val="0"/>
              </a:spcAft>
              <a:tabLst>
                <a:tab pos="881380" algn="l"/>
              </a:tabLst>
            </a:pPr>
            <a:r>
              <a:rPr lang="ru-RU" b="1" i="0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Структура затрат 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на </a:t>
            </a:r>
            <a:r>
              <a:rPr lang="ru-RU" b="1" i="0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выполнение работы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67096"/>
              </p:ext>
            </p:extLst>
          </p:nvPr>
        </p:nvGraphicFramePr>
        <p:xfrm>
          <a:off x="683568" y="980728"/>
          <a:ext cx="7344816" cy="5231672"/>
        </p:xfrm>
        <a:graphic>
          <a:graphicData uri="http://schemas.openxmlformats.org/drawingml/2006/table">
            <a:tbl>
              <a:tblPr/>
              <a:tblGrid>
                <a:gridCol w="288032"/>
                <a:gridCol w="903477"/>
                <a:gridCol w="2350727"/>
                <a:gridCol w="1355637"/>
                <a:gridCol w="1078791"/>
                <a:gridCol w="1368152"/>
              </a:tblGrid>
              <a:tr h="134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статей затрат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Рекомендуемое рас­пределение затрат (с учетом данных ФСГС)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Затраты, тыс. руб.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Реальное распределение затрат, 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исполнителей НИОКР и страховые взносы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30-65%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и комплектующие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15-50%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1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Спецоборудование и специальная оснастка для использования в качестве объектов испы­таний и исследований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прямые расходы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7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Общехозяйственные не прямые (накладные) расходы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10-20%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бюджетного финансирования в общем объеме финансирования ра­боты </a:t>
                      </a: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Объём бюджетного финансирования работы начальная (максимальная) цена контракта как совокупность бюджетных затрат) тыс. руб.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Courier New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2" marR="4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16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636</Words>
  <Application>Microsoft Office PowerPoint</Application>
  <PresentationFormat>Экран (4:3)</PresentationFormat>
  <Paragraphs>212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2016-04-14T05:35:28Z</dcterms:created>
  <dcterms:modified xsi:type="dcterms:W3CDTF">2016-04-14T06:09:17Z</dcterms:modified>
</cp:coreProperties>
</file>