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nastu.ru/page/12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ci.ru/grants/" TargetMode="External"/><Relationship Id="rId7" Type="http://schemas.openxmlformats.org/officeDocument/2006/relationships/hyperlink" Target="http://oncampus.ru/granti-i-stipendii" TargetMode="External"/><Relationship Id="rId2" Type="http://schemas.openxmlformats.org/officeDocument/2006/relationships/hyperlink" Target="http://bash.rosmu.ru/activity/announces/30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dstudyabroad.ru/" TargetMode="External"/><Relationship Id="rId5" Type="http://schemas.openxmlformats.org/officeDocument/2006/relationships/hyperlink" Target="http://vsekonkursy.ru/" TargetMode="External"/><Relationship Id="rId4" Type="http://schemas.openxmlformats.org/officeDocument/2006/relationships/hyperlink" Target="http://grantis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extech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br.ru/rffi/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h.ru/index.php/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00026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научно-методический семинар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«Инструменты поддержки исследований молодых ученых: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премии, стипендии, гранты»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786742" cy="285274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«О задачах и проблемах развития науки в КнАГТУ, роли молодых ученых в этом процессе» (докладчик С.В. Белых).</a:t>
            </a:r>
          </a:p>
          <a:p>
            <a:pPr algn="just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«Программы поддержки исследований молодых ученых: обзор конкурсов на получение грантов, структура заявок, требования к заявителям» (докладчик Я.С. Иващенко).</a:t>
            </a:r>
          </a:p>
          <a:p>
            <a:pPr algn="just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«Стипендии и премии для молодых ученых как ресурс развития науки в КнАГТУ» (Докладчик А.В. Ахметова).</a:t>
            </a:r>
          </a:p>
          <a:p>
            <a:pPr algn="just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«Инструменты поддержки инновационного предпринимательства и НИОКР» (докладчик А.С. Мешков).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Сведения о руководителе/исполнителях проекта: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ФИО (на русском и английском языке)</a:t>
            </a:r>
          </a:p>
          <a:p>
            <a:pPr>
              <a:buNone/>
            </a:pPr>
            <a:r>
              <a:rPr lang="ru-RU" dirty="0" smtClean="0"/>
              <a:t>2. Дата рождения.</a:t>
            </a:r>
          </a:p>
          <a:p>
            <a:pPr>
              <a:buNone/>
            </a:pPr>
            <a:r>
              <a:rPr lang="ru-RU" dirty="0" smtClean="0"/>
              <a:t>3. Гражданство.</a:t>
            </a:r>
          </a:p>
          <a:p>
            <a:pPr>
              <a:buNone/>
            </a:pPr>
            <a:r>
              <a:rPr lang="ru-RU" dirty="0" smtClean="0"/>
              <a:t>4. Ученая степень, год присуждения.</a:t>
            </a:r>
          </a:p>
          <a:p>
            <a:pPr>
              <a:buNone/>
            </a:pPr>
            <a:r>
              <a:rPr lang="ru-RU" dirty="0" smtClean="0"/>
              <a:t>5. Награды и премии за научную деятельность, членство в ведущих научных сообществах (при наличии), участие в редколлегиях ведущих рецензируемых научных изданий (при наличии).</a:t>
            </a:r>
          </a:p>
          <a:p>
            <a:pPr>
              <a:buNone/>
            </a:pPr>
            <a:r>
              <a:rPr lang="ru-RU" dirty="0" smtClean="0"/>
              <a:t>6. Основное место работы на момент подачи заявки, должность.</a:t>
            </a:r>
          </a:p>
          <a:p>
            <a:pPr>
              <a:buNone/>
            </a:pPr>
            <a:r>
              <a:rPr lang="ru-RU" dirty="0" smtClean="0"/>
              <a:t>7. Область научных интересов (обозначается посредством приведения ключевых слов и кодов по классификатору Фонда).</a:t>
            </a:r>
          </a:p>
          <a:p>
            <a:pPr>
              <a:buNone/>
            </a:pPr>
            <a:r>
              <a:rPr lang="ru-RU" dirty="0" smtClean="0"/>
              <a:t>8. Общее количество и перечень публикаций за пять лет, предшествующие конкурсу:</a:t>
            </a:r>
          </a:p>
          <a:p>
            <a:pPr>
              <a:buNone/>
            </a:pPr>
            <a:r>
              <a:rPr lang="ru-RU" dirty="0" smtClean="0"/>
              <a:t>       - в журналах, индексируемых в Web of Science, Scopus;</a:t>
            </a:r>
          </a:p>
          <a:p>
            <a:pPr>
              <a:buNone/>
            </a:pPr>
            <a:r>
              <a:rPr lang="ru-RU" dirty="0" smtClean="0"/>
              <a:t>       - в журналах, индексируемых в РИНЦ (</a:t>
            </a:r>
            <a:r>
              <a:rPr lang="ru-RU" i="1" dirty="0" smtClean="0"/>
              <a:t>с ненулевым импакт-фактором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9. Опыт руководства научными проектами за последние 5 лет (указываются наименования фондов, организаций, номера, названия проектов и сроки выполнения).</a:t>
            </a:r>
          </a:p>
          <a:p>
            <a:pPr>
              <a:buNone/>
            </a:pPr>
            <a:r>
              <a:rPr lang="ru-RU" dirty="0" smtClean="0"/>
              <a:t>10. Тема диссертационного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Общие правила создания заявки: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Цели и задачи вашего проекта должны соответствовать основным направлениям фонда. </a:t>
            </a:r>
          </a:p>
          <a:p>
            <a:pPr>
              <a:buNone/>
            </a:pPr>
            <a:r>
              <a:rPr lang="ru-RU" sz="2800" dirty="0" smtClean="0"/>
              <a:t>2.	Все действия необходимо представить поэтапно, показать свое представление о путях решения основной проблемы.</a:t>
            </a:r>
          </a:p>
          <a:p>
            <a:pPr>
              <a:buNone/>
            </a:pPr>
            <a:r>
              <a:rPr lang="ru-RU" sz="2800" dirty="0" smtClean="0"/>
              <a:t>3.	Бюджет проекта должен быть реальным. </a:t>
            </a:r>
          </a:p>
          <a:p>
            <a:pPr>
              <a:buNone/>
            </a:pPr>
            <a:r>
              <a:rPr lang="ru-RU" sz="2800" dirty="0" smtClean="0"/>
              <a:t>4.	Подробно опишите проект, но избегайте многословия.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Сведения об организации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9117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Полное и сокращенное наименование </a:t>
            </a:r>
          </a:p>
          <a:p>
            <a:r>
              <a:rPr lang="ru-RU" sz="2400" dirty="0" smtClean="0"/>
              <a:t>Организационно-правовая форма (указывается по ОКОПФ)</a:t>
            </a:r>
          </a:p>
          <a:p>
            <a:r>
              <a:rPr lang="ru-RU" sz="2400" dirty="0" smtClean="0"/>
              <a:t>Форма собственности (указывается по ОКФС)</a:t>
            </a:r>
          </a:p>
          <a:p>
            <a:r>
              <a:rPr lang="ru-RU" sz="2400" dirty="0" smtClean="0"/>
              <a:t>Ведомственная принадлежность</a:t>
            </a:r>
          </a:p>
          <a:p>
            <a:r>
              <a:rPr lang="ru-RU" sz="2400" dirty="0" smtClean="0"/>
              <a:t>ИНН, КПП</a:t>
            </a:r>
          </a:p>
          <a:p>
            <a:r>
              <a:rPr lang="ru-RU" sz="2400" dirty="0" smtClean="0"/>
              <a:t>Адрес</a:t>
            </a:r>
          </a:p>
          <a:p>
            <a:r>
              <a:rPr lang="ru-RU" sz="2400" dirty="0" smtClean="0"/>
              <a:t>Должность, ФИО руководителя организации</a:t>
            </a:r>
          </a:p>
          <a:p>
            <a:r>
              <a:rPr lang="ru-RU" sz="2400" dirty="0" smtClean="0"/>
              <a:t>Контактный телефон</a:t>
            </a:r>
          </a:p>
          <a:p>
            <a:r>
              <a:rPr lang="ru-RU" sz="2400" dirty="0" smtClean="0"/>
              <a:t>Электронный адрес (</a:t>
            </a:r>
            <a:r>
              <a:rPr lang="ru-RU" sz="2400" dirty="0" err="1" smtClean="0"/>
              <a:t>E-mail</a:t>
            </a:r>
            <a:r>
              <a:rPr lang="ru-RU" sz="2400" dirty="0" smtClean="0"/>
              <a:t>): </a:t>
            </a:r>
            <a:r>
              <a:rPr lang="ru-RU" sz="2400" u="sng" dirty="0" smtClean="0">
                <a:hlinkClick r:id="rId2"/>
              </a:rPr>
              <a:t>https://www.knastu.ru/page/1217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Сведения о проекте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1. Название проекта на русском и английском языке</a:t>
            </a:r>
          </a:p>
          <a:p>
            <a:pPr>
              <a:buNone/>
            </a:pPr>
            <a:r>
              <a:rPr lang="ru-RU" dirty="0" smtClean="0"/>
              <a:t>2. Приоритетное направление развития науки, технологий и техники в Российской Федерации, критическая технология</a:t>
            </a:r>
          </a:p>
          <a:p>
            <a:pPr>
              <a:buNone/>
            </a:pPr>
            <a:r>
              <a:rPr lang="ru-RU" dirty="0" smtClean="0"/>
              <a:t>3. Ключевые слова (не более 15 терминов) на русском и английском языке</a:t>
            </a:r>
          </a:p>
          <a:p>
            <a:pPr>
              <a:buNone/>
            </a:pPr>
            <a:r>
              <a:rPr lang="ru-RU" dirty="0" smtClean="0"/>
              <a:t>4. Аннотация проекта на русском и английском языке</a:t>
            </a:r>
          </a:p>
          <a:p>
            <a:pPr>
              <a:buNone/>
            </a:pPr>
            <a:r>
              <a:rPr lang="ru-RU" dirty="0" smtClean="0"/>
              <a:t>5. Ожидаемые результаты и их значимость </a:t>
            </a:r>
          </a:p>
          <a:p>
            <a:pPr>
              <a:buNone/>
            </a:pPr>
            <a:r>
              <a:rPr lang="ru-RU" dirty="0" smtClean="0"/>
              <a:t>6. Состав исполнителей проекта:</a:t>
            </a:r>
          </a:p>
          <a:p>
            <a:pPr>
              <a:buNone/>
            </a:pPr>
            <a:r>
              <a:rPr lang="ru-RU" dirty="0" smtClean="0"/>
              <a:t>     - всего исполнителей проекта (включая руководителя), в том числе</a:t>
            </a:r>
          </a:p>
          <a:p>
            <a:pPr>
              <a:buNone/>
            </a:pPr>
            <a:r>
              <a:rPr lang="ru-RU" dirty="0" smtClean="0"/>
              <a:t>     - исполнителей в возрасте до 35/39 лет;</a:t>
            </a:r>
          </a:p>
          <a:p>
            <a:pPr>
              <a:buNone/>
            </a:pPr>
            <a:r>
              <a:rPr lang="ru-RU" dirty="0" smtClean="0"/>
              <a:t>     - кандидатов наук;</a:t>
            </a:r>
          </a:p>
          <a:p>
            <a:pPr>
              <a:buNone/>
            </a:pPr>
            <a:r>
              <a:rPr lang="ru-RU" dirty="0" smtClean="0"/>
              <a:t>     - аспирантов, студентов.</a:t>
            </a:r>
          </a:p>
          <a:p>
            <a:pPr>
              <a:buNone/>
            </a:pPr>
            <a:r>
              <a:rPr lang="ru-RU" dirty="0" smtClean="0"/>
              <a:t>7. Планируемый объем финансирования проекта по годам (указывается в тыс. рублей):</a:t>
            </a:r>
          </a:p>
          <a:p>
            <a:pPr>
              <a:buNone/>
            </a:pPr>
            <a:r>
              <a:rPr lang="ru-RU" dirty="0" smtClean="0"/>
              <a:t>     2015 г. – ______, 2016 г. – _________, 2017 г. – ________.</a:t>
            </a:r>
          </a:p>
          <a:p>
            <a:pPr>
              <a:buNone/>
            </a:pPr>
            <a:r>
              <a:rPr lang="ru-RU" dirty="0" smtClean="0"/>
              <a:t>8. Предполагается опубликовать не менее __ публикаций, из них:</a:t>
            </a:r>
          </a:p>
          <a:p>
            <a:pPr>
              <a:buNone/>
            </a:pPr>
            <a:r>
              <a:rPr lang="ru-RU" dirty="0" smtClean="0"/>
              <a:t>     __ в изданиях, индексируемых в базах данных Web of Science или Scopus;</a:t>
            </a:r>
          </a:p>
          <a:p>
            <a:pPr>
              <a:buNone/>
            </a:pPr>
            <a:r>
              <a:rPr lang="ru-RU" dirty="0" smtClean="0"/>
              <a:t>     __ в русскоязычных изданиях, учитываемых РИНЦ;</a:t>
            </a:r>
          </a:p>
          <a:p>
            <a:pPr>
              <a:buNone/>
            </a:pPr>
            <a:r>
              <a:rPr lang="ru-RU" dirty="0" smtClean="0"/>
              <a:t>     __ монографий.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Содержание проекта: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00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1. </a:t>
            </a:r>
            <a:r>
              <a:rPr lang="ru-RU" sz="2600" dirty="0" smtClean="0"/>
              <a:t>Научная проблема, на решение которой направлен проект.</a:t>
            </a:r>
          </a:p>
          <a:p>
            <a:pPr>
              <a:buNone/>
            </a:pPr>
            <a:r>
              <a:rPr lang="ru-RU" sz="2600" dirty="0" smtClean="0"/>
              <a:t>2. Актуальность проблемы для данной отрасли знаний.</a:t>
            </a:r>
          </a:p>
          <a:p>
            <a:pPr>
              <a:buNone/>
            </a:pPr>
            <a:r>
              <a:rPr lang="ru-RU" sz="2600" dirty="0" smtClean="0"/>
              <a:t>3. Конкретная задача в рамках проблемы, на решение которой направлен проект, ее масштаб.</a:t>
            </a:r>
          </a:p>
          <a:p>
            <a:pPr>
              <a:buNone/>
            </a:pPr>
            <a:r>
              <a:rPr lang="ru-RU" sz="2600" dirty="0" smtClean="0"/>
              <a:t>4. Научная новизна поставленной задачи.</a:t>
            </a:r>
          </a:p>
          <a:p>
            <a:pPr>
              <a:buNone/>
            </a:pPr>
            <a:r>
              <a:rPr lang="ru-RU" sz="2600" dirty="0" smtClean="0"/>
              <a:t>5. Современное состояние исследований по данной проблеме.</a:t>
            </a:r>
          </a:p>
          <a:p>
            <a:pPr>
              <a:buNone/>
            </a:pPr>
            <a:r>
              <a:rPr lang="ru-RU" sz="2600" dirty="0" smtClean="0"/>
              <a:t>7. Предлагаемые методы и подходы.</a:t>
            </a:r>
          </a:p>
          <a:p>
            <a:pPr>
              <a:buNone/>
            </a:pPr>
            <a:r>
              <a:rPr lang="ru-RU" sz="2600" dirty="0" smtClean="0"/>
              <a:t>8. Общий план работы на весь срок выполнения проекта; план с разбивкой погодам; виды работ для каждого исполнителя.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Содержание проекта (продолжение):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9719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9. Ожидаемые результаты, ожидаемые конкретные результаты по годам.</a:t>
            </a:r>
          </a:p>
          <a:p>
            <a:pPr>
              <a:buNone/>
            </a:pPr>
            <a:r>
              <a:rPr lang="ru-RU" sz="3400" dirty="0" smtClean="0"/>
              <a:t>10. Имеющийся у научного коллектива научный задел по проекту .</a:t>
            </a:r>
          </a:p>
          <a:p>
            <a:pPr>
              <a:buNone/>
            </a:pPr>
            <a:r>
              <a:rPr lang="ru-RU" sz="3400" dirty="0" smtClean="0"/>
              <a:t>11. Перечень оборудования, материалов, информационных и других ресурсов, имеющихся у научного коллектива для выполнения проекта. </a:t>
            </a:r>
          </a:p>
          <a:p>
            <a:pPr>
              <a:buNone/>
            </a:pPr>
            <a:r>
              <a:rPr lang="ru-RU" sz="3400" dirty="0" smtClean="0"/>
              <a:t>12. Перечень планируемых к приобретению за счет гранта оборудования, материалов, информационных и других ресурсов для выполнения проекта.</a:t>
            </a:r>
          </a:p>
          <a:p>
            <a:pPr>
              <a:buNone/>
            </a:pPr>
            <a:r>
              <a:rPr lang="ru-RU" sz="3400" dirty="0" smtClean="0"/>
              <a:t>13. Запрашиваемый объем финансирования с разбивкой по годам.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Типичные ошибки при заполнении заявки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64347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1800" dirty="0" smtClean="0"/>
              <a:t>1.  Заявка заполнена не в информационной системе фонда.</a:t>
            </a:r>
          </a:p>
          <a:p>
            <a:pPr marL="0" lvl="0" indent="0">
              <a:buNone/>
            </a:pPr>
            <a:r>
              <a:rPr lang="ru-RU" sz="1800" dirty="0" smtClean="0"/>
              <a:t>2.  Нарушены сроки предоставления электронного или печатного экземпляра заявки.</a:t>
            </a:r>
          </a:p>
          <a:p>
            <a:pPr marL="0" lvl="0" indent="0">
              <a:buNone/>
            </a:pPr>
            <a:r>
              <a:rPr lang="ru-RU" sz="1800" dirty="0" smtClean="0"/>
              <a:t>3.  Несоответствие состава научного коллектива требованиям конкурсной документации.</a:t>
            </a:r>
          </a:p>
          <a:p>
            <a:pPr marL="0" lvl="0" indent="0">
              <a:buNone/>
            </a:pPr>
            <a:r>
              <a:rPr lang="ru-RU" sz="1800" dirty="0" smtClean="0"/>
              <a:t>4.  Аналогичный проект был представлен и поддержан другим фондом, организацией, выполнялся в рамках диссертационного исследования одного из исполнителей.</a:t>
            </a:r>
          </a:p>
          <a:p>
            <a:pPr marL="0" lvl="0" indent="0">
              <a:buNone/>
            </a:pPr>
            <a:r>
              <a:rPr lang="ru-RU" sz="1800" dirty="0" smtClean="0"/>
              <a:t>5.  Виды запланированных публикаций по проекту не соответствуют профилю фонда.</a:t>
            </a:r>
          </a:p>
          <a:p>
            <a:pPr marL="0" lvl="0" indent="0">
              <a:buNone/>
            </a:pPr>
            <a:r>
              <a:rPr lang="ru-RU" sz="1800" dirty="0" smtClean="0"/>
              <a:t>6.  Руководитель проекта подал несколько заявок в Фонд или на вид конкурса (в зависимости от требований Фонда), нарушив тем самым условия конкурса.</a:t>
            </a:r>
          </a:p>
          <a:p>
            <a:pPr marL="0" indent="0">
              <a:buNone/>
            </a:pPr>
            <a:r>
              <a:rPr lang="ru-RU" sz="1800" dirty="0" smtClean="0"/>
              <a:t>7.  На печатном экземпляре заявки отсутствуют необходимые подписи и печати.</a:t>
            </a:r>
          </a:p>
          <a:p>
            <a:pPr marL="0" indent="0">
              <a:buNone/>
            </a:pPr>
            <a:r>
              <a:rPr lang="ru-RU" sz="1800" dirty="0" smtClean="0"/>
              <a:t>8.  Поставленная </a:t>
            </a:r>
            <a:r>
              <a:rPr lang="ru-RU" sz="1800" dirty="0"/>
              <a:t>задача не является новой для этой отрасли </a:t>
            </a:r>
            <a:r>
              <a:rPr lang="ru-RU" sz="1800" dirty="0" smtClean="0"/>
              <a:t>науки.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9.  Квалификация </a:t>
            </a:r>
            <a:r>
              <a:rPr lang="ru-RU" sz="1800" dirty="0"/>
              <a:t>и количество исполнителей </a:t>
            </a:r>
            <a:r>
              <a:rPr lang="ru-RU" sz="1800" dirty="0" smtClean="0"/>
              <a:t>не </a:t>
            </a:r>
            <a:r>
              <a:rPr lang="ru-RU" sz="1800" dirty="0"/>
              <a:t>позволят выполнить поставленные </a:t>
            </a:r>
            <a:r>
              <a:rPr lang="ru-RU" sz="1800" dirty="0" smtClean="0"/>
              <a:t>задачи.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10. Имеющиеся </a:t>
            </a:r>
            <a:r>
              <a:rPr lang="ru-RU" sz="1800" dirty="0"/>
              <a:t>в распоряжении коллектива или запрашиваемые ресурсы не позволят качественно выполнить </a:t>
            </a:r>
            <a:r>
              <a:rPr lang="ru-RU" sz="1800" dirty="0" smtClean="0"/>
              <a:t>проект.</a:t>
            </a:r>
            <a:endParaRPr lang="ru-RU" sz="1800" dirty="0"/>
          </a:p>
          <a:p>
            <a:pPr marL="514350" indent="-514350">
              <a:buFont typeface="+mj-lt"/>
              <a:buAutoNum type="arabicPeriod"/>
            </a:pP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Критерии оценки заявки: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- оригинальность идеи, нетривиальные подходы к их решению;</a:t>
            </a:r>
          </a:p>
          <a:p>
            <a:pPr>
              <a:buNone/>
            </a:pPr>
            <a:r>
              <a:rPr lang="ru-RU" sz="2400" dirty="0" smtClean="0"/>
              <a:t>- научная значимость решаемых в Проекте задач;</a:t>
            </a:r>
          </a:p>
          <a:p>
            <a:pPr>
              <a:buNone/>
            </a:pPr>
            <a:r>
              <a:rPr lang="ru-RU" sz="2400" dirty="0" smtClean="0"/>
              <a:t>- степень соответствия ожидаемых результатов мировому уровню;</a:t>
            </a:r>
          </a:p>
          <a:p>
            <a:pPr>
              <a:buNone/>
            </a:pPr>
            <a:r>
              <a:rPr lang="ru-RU" sz="2400" dirty="0" smtClean="0"/>
              <a:t>- актуальность заявленной темы исследования;</a:t>
            </a:r>
          </a:p>
          <a:p>
            <a:pPr>
              <a:buNone/>
            </a:pPr>
            <a:r>
              <a:rPr lang="ru-RU" sz="2400" dirty="0" smtClean="0"/>
              <a:t>- степень новизны методов и подходов;</a:t>
            </a:r>
          </a:p>
          <a:p>
            <a:pPr>
              <a:buNone/>
            </a:pPr>
            <a:r>
              <a:rPr lang="ru-RU" sz="2400" dirty="0" smtClean="0"/>
              <a:t>- четкость изложения цели и задач;</a:t>
            </a:r>
          </a:p>
          <a:p>
            <a:pPr>
              <a:buNone/>
            </a:pPr>
            <a:r>
              <a:rPr lang="ru-RU" sz="2400" dirty="0" smtClean="0"/>
              <a:t>- научные достижения руководителя проекта (награды, премии, наличие статей в высокорейтинговых журналах), научная квалификация коллектива;</a:t>
            </a:r>
          </a:p>
          <a:p>
            <a:pPr>
              <a:buNone/>
            </a:pPr>
            <a:r>
              <a:rPr lang="ru-RU" sz="2400" dirty="0" smtClean="0"/>
              <a:t>- возможность практического использования результатов.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0002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Тема: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Программы поддержки исследований молодых ученых: обзор конкурсов на получение грантов, структура заявок, требования к заявителям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786742" cy="2852742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</a:rPr>
              <a:t>Обзор фондов поддержки исследований молодых ученых.</a:t>
            </a: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</a:rPr>
              <a:t>Основные требования к заявителям и заявкам.</a:t>
            </a: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</a:rPr>
              <a:t>Типичные ошибки при заполнении заявок.</a:t>
            </a: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36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Грант</a:t>
            </a:r>
            <a:r>
              <a:rPr lang="ru-RU" sz="2600" dirty="0" smtClean="0"/>
              <a:t> (букв. «дотация, субсидия, стипендия») - это целевая спонсорская поддержка некоммерческой деятельности, направленной на достижение общественных благ.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Молодой ученый </a:t>
            </a:r>
            <a:r>
              <a:rPr lang="ru-RU" sz="2600" b="1" dirty="0" smtClean="0"/>
              <a:t>- </a:t>
            </a:r>
            <a:endParaRPr lang="ru-RU" sz="2600" dirty="0" smtClean="0"/>
          </a:p>
          <a:p>
            <a:r>
              <a:rPr lang="ru-RU" sz="2600" dirty="0" smtClean="0"/>
              <a:t>молодой человек в возрасте до 35 (39)лет,</a:t>
            </a:r>
          </a:p>
          <a:p>
            <a:r>
              <a:rPr lang="ru-RU" sz="2600" dirty="0" smtClean="0"/>
              <a:t>занимающийся научной деятельностью,</a:t>
            </a:r>
          </a:p>
          <a:p>
            <a:r>
              <a:rPr lang="ru-RU" sz="2600" dirty="0" smtClean="0"/>
              <a:t>являющийся сотрудником или аспирантом вуза или другой научной организаций.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Специализированные сайты с информацией по грантам: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9117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Официальный сайт «Российский союз молодых ученых» </a:t>
            </a:r>
            <a:r>
              <a:rPr lang="ru-RU" sz="2400" u="sng" dirty="0" smtClean="0">
                <a:hlinkClick r:id="rId2"/>
              </a:rPr>
              <a:t>http://bash.rosmu.ru/activity/announces/307.html</a:t>
            </a:r>
            <a:endParaRPr lang="ru-RU" sz="2400" dirty="0" smtClean="0"/>
          </a:p>
          <a:p>
            <a:r>
              <a:rPr lang="ru-RU" sz="2400" dirty="0" smtClean="0"/>
              <a:t>Информационный Интернет-канал «Гранты. Конкурсы. Стипендии»  </a:t>
            </a:r>
            <a:r>
              <a:rPr lang="ru-RU" sz="2400" u="sng" dirty="0" smtClean="0">
                <a:hlinkClick r:id="rId3"/>
              </a:rPr>
              <a:t>http://www.rsci.ru/grants/</a:t>
            </a:r>
            <a:endParaRPr lang="ru-RU" sz="2400" dirty="0" smtClean="0"/>
          </a:p>
          <a:p>
            <a:r>
              <a:rPr lang="ru-RU" sz="2400" dirty="0" smtClean="0"/>
              <a:t>Официальный сайт «Стипендии, конкурсы и гранты» </a:t>
            </a:r>
            <a:r>
              <a:rPr lang="ru-RU" sz="2400" u="sng" dirty="0" smtClean="0">
                <a:hlinkClick r:id="rId4"/>
              </a:rPr>
              <a:t>http://grantist.com/</a:t>
            </a:r>
            <a:endParaRPr lang="ru-RU" sz="2400" dirty="0" smtClean="0"/>
          </a:p>
          <a:p>
            <a:r>
              <a:rPr lang="ru-RU" sz="2400" dirty="0" smtClean="0"/>
              <a:t>Официальный сайт «Конкурсы, гранты, конференции» </a:t>
            </a:r>
            <a:r>
              <a:rPr lang="ru-RU" sz="2400" u="sng" dirty="0" smtClean="0">
                <a:hlinkClick r:id="rId5"/>
              </a:rPr>
              <a:t>http://vsekonkursy.ru/</a:t>
            </a:r>
            <a:endParaRPr lang="ru-RU" sz="2400" dirty="0" smtClean="0"/>
          </a:p>
          <a:p>
            <a:r>
              <a:rPr lang="ru-RU" sz="2400" dirty="0" smtClean="0"/>
              <a:t>Официальный сайт «Гранты, стипендии, стажировки! Обучение за рубежом» </a:t>
            </a:r>
            <a:r>
              <a:rPr lang="ru-RU" sz="2400" u="sng" dirty="0" err="1" smtClean="0">
                <a:hlinkClick r:id="rId6"/>
              </a:rPr>
              <a:t>www.gradstudyabroad.ru</a:t>
            </a:r>
            <a:endParaRPr lang="ru-RU" sz="2400" dirty="0" smtClean="0"/>
          </a:p>
          <a:p>
            <a:r>
              <a:rPr lang="ru-RU" sz="2400" dirty="0" smtClean="0"/>
              <a:t>Официальный сайт «Гранты и стипендии –</a:t>
            </a:r>
            <a:r>
              <a:rPr lang="ru-RU" sz="2400" dirty="0" err="1" smtClean="0"/>
              <a:t>Oncampus</a:t>
            </a:r>
            <a:r>
              <a:rPr lang="ru-RU" sz="2400" dirty="0" smtClean="0"/>
              <a:t>» </a:t>
            </a:r>
            <a:r>
              <a:rPr lang="ru-RU" sz="2400" u="sng" dirty="0" smtClean="0">
                <a:hlinkClick r:id="rId7"/>
              </a:rPr>
              <a:t>http://oncampus.ru/granti-i-stipendii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Грант Президента РФ: </a:t>
            </a:r>
            <a:r>
              <a:rPr lang="ru-RU" sz="2400" b="1" u="sng" dirty="0" smtClean="0">
                <a:hlinkClick r:id="rId2"/>
              </a:rPr>
              <a:t>https://grants.extech.ru/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Ежегодно выделяются на конкурсной основе: </a:t>
            </a:r>
          </a:p>
          <a:p>
            <a:r>
              <a:rPr lang="ru-RU" dirty="0" smtClean="0"/>
              <a:t>400 грантов по </a:t>
            </a:r>
            <a:r>
              <a:rPr lang="ru-RU" b="1" i="1" dirty="0" smtClean="0"/>
              <a:t>600 тыс. руб</a:t>
            </a:r>
            <a:r>
              <a:rPr lang="ru-RU" dirty="0" smtClean="0"/>
              <a:t>. для </a:t>
            </a:r>
            <a:r>
              <a:rPr lang="ru-RU" b="1" i="1" dirty="0" smtClean="0"/>
              <a:t>кандидатов наук</a:t>
            </a:r>
            <a:r>
              <a:rPr lang="ru-RU" dirty="0" smtClean="0"/>
              <a:t>, возраст которых </a:t>
            </a:r>
            <a:r>
              <a:rPr lang="ru-RU" u="sng" dirty="0" smtClean="0"/>
              <a:t>на период завершения проекта</a:t>
            </a:r>
            <a:r>
              <a:rPr lang="ru-RU" dirty="0" smtClean="0"/>
              <a:t> будет не более 35 лет;</a:t>
            </a:r>
          </a:p>
          <a:p>
            <a:r>
              <a:rPr lang="ru-RU" dirty="0" smtClean="0"/>
              <a:t>60 грантов по </a:t>
            </a:r>
            <a:r>
              <a:rPr lang="ru-RU" b="1" i="1" dirty="0" smtClean="0"/>
              <a:t>1 млн. руб</a:t>
            </a:r>
            <a:r>
              <a:rPr lang="ru-RU" dirty="0" smtClean="0"/>
              <a:t>. для </a:t>
            </a:r>
            <a:r>
              <a:rPr lang="ru-RU" b="1" i="1" dirty="0" smtClean="0"/>
              <a:t>докторов наук</a:t>
            </a:r>
            <a:r>
              <a:rPr lang="ru-RU" dirty="0" smtClean="0"/>
              <a:t>, возраст которых </a:t>
            </a:r>
            <a:r>
              <a:rPr lang="ru-RU" u="sng" dirty="0" smtClean="0"/>
              <a:t>на период завершения проекта</a:t>
            </a:r>
            <a:r>
              <a:rPr lang="ru-RU" dirty="0" smtClean="0"/>
              <a:t> будет не более 40 лет.</a:t>
            </a:r>
          </a:p>
          <a:p>
            <a:r>
              <a:rPr lang="ru-RU" dirty="0" smtClean="0"/>
              <a:t>Выполняется в течение  двух лет.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Области знания:</a:t>
            </a:r>
            <a:endParaRPr lang="ru-RU" i="1" dirty="0" smtClean="0"/>
          </a:p>
          <a:p>
            <a:r>
              <a:rPr lang="ru-RU" dirty="0" smtClean="0"/>
              <a:t>Математика и механика.</a:t>
            </a:r>
          </a:p>
          <a:p>
            <a:r>
              <a:rPr lang="ru-RU" dirty="0" smtClean="0"/>
              <a:t>Физика и астрономия.</a:t>
            </a:r>
          </a:p>
          <a:p>
            <a:r>
              <a:rPr lang="ru-RU" dirty="0" smtClean="0"/>
              <a:t>Химия, новые материалы и химические технологии.</a:t>
            </a:r>
          </a:p>
          <a:p>
            <a:r>
              <a:rPr lang="ru-RU" dirty="0" smtClean="0"/>
              <a:t>Биология и науки о жизни.</a:t>
            </a:r>
          </a:p>
          <a:p>
            <a:r>
              <a:rPr lang="ru-RU" dirty="0" smtClean="0"/>
              <a:t>Науки о Земле, экологии и рациональном природопользовании.</a:t>
            </a:r>
          </a:p>
          <a:p>
            <a:r>
              <a:rPr lang="ru-RU" dirty="0" smtClean="0"/>
              <a:t>Общественные и гуманитарные науки.</a:t>
            </a:r>
          </a:p>
          <a:p>
            <a:r>
              <a:rPr lang="ru-RU" dirty="0" smtClean="0"/>
              <a:t>Медицина.</a:t>
            </a:r>
          </a:p>
          <a:p>
            <a:r>
              <a:rPr lang="ru-RU" dirty="0" smtClean="0"/>
              <a:t>Технические и инженерные науки.</a:t>
            </a:r>
          </a:p>
          <a:p>
            <a:r>
              <a:rPr lang="ru-RU" dirty="0" smtClean="0"/>
              <a:t>Информационно-телекоммуникационные системы и технологии.</a:t>
            </a:r>
          </a:p>
          <a:p>
            <a:r>
              <a:rPr lang="ru-RU" dirty="0" smtClean="0"/>
              <a:t>Военные и специальные технологии.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Российский фонд фундаментальных исследований </a:t>
            </a:r>
            <a:r>
              <a:rPr lang="ru-RU" sz="2400" u="sng" dirty="0" smtClean="0">
                <a:hlinkClick r:id="rId2"/>
              </a:rPr>
              <a:t>http://www.rfbr.ru/rffi/ru/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Финансирует фундаментальные исследования по следующим областям знаний:</a:t>
            </a:r>
          </a:p>
          <a:p>
            <a:r>
              <a:rPr lang="ru-RU" sz="2000" dirty="0" smtClean="0"/>
              <a:t>математика, механика и информатика;</a:t>
            </a:r>
          </a:p>
          <a:p>
            <a:r>
              <a:rPr lang="ru-RU" sz="2000" dirty="0" smtClean="0"/>
              <a:t>физика и астрономия;</a:t>
            </a:r>
          </a:p>
          <a:p>
            <a:r>
              <a:rPr lang="ru-RU" sz="2000" dirty="0" smtClean="0"/>
              <a:t>химия и науки о материалах;</a:t>
            </a:r>
          </a:p>
          <a:p>
            <a:r>
              <a:rPr lang="ru-RU" sz="2000" dirty="0" smtClean="0"/>
              <a:t>биология и медицинская наука;</a:t>
            </a:r>
          </a:p>
          <a:p>
            <a:r>
              <a:rPr lang="ru-RU" sz="2000" dirty="0" smtClean="0"/>
              <a:t>науки о Земле;</a:t>
            </a:r>
          </a:p>
          <a:p>
            <a:r>
              <a:rPr lang="ru-RU" sz="2000" dirty="0" smtClean="0"/>
              <a:t>естественнонаучные методы исследований в гуманитарных науках;</a:t>
            </a:r>
          </a:p>
          <a:p>
            <a:r>
              <a:rPr lang="ru-RU" sz="2000" dirty="0" smtClean="0"/>
              <a:t>инфокоммуникационные технологии и вычислительные системы;</a:t>
            </a:r>
          </a:p>
          <a:p>
            <a:r>
              <a:rPr lang="ru-RU" sz="2000" dirty="0" smtClean="0"/>
              <a:t>фундаментальные основы инженерных наук.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Российский гуманитарный научный фонд </a:t>
            </a:r>
            <a:r>
              <a:rPr lang="ru-RU" sz="2400" b="1" u="sng" dirty="0" smtClean="0">
                <a:hlinkClick r:id="rId2"/>
              </a:rPr>
              <a:t>http://www.rfh.ru/index.php/ru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625857"/>
          </a:xfrm>
        </p:spPr>
        <p:txBody>
          <a:bodyPr numCol="2">
            <a:normAutofit/>
          </a:bodyPr>
          <a:lstStyle/>
          <a:p>
            <a:r>
              <a:rPr lang="ru-RU" sz="2000" dirty="0" smtClean="0"/>
              <a:t>история, </a:t>
            </a:r>
          </a:p>
          <a:p>
            <a:r>
              <a:rPr lang="ru-RU" sz="2000" dirty="0" smtClean="0"/>
              <a:t>археология, </a:t>
            </a:r>
          </a:p>
          <a:p>
            <a:r>
              <a:rPr lang="ru-RU" sz="2000" dirty="0" smtClean="0"/>
              <a:t>этнография, </a:t>
            </a:r>
          </a:p>
          <a:p>
            <a:r>
              <a:rPr lang="ru-RU" sz="2000" dirty="0" smtClean="0"/>
              <a:t>экономика, </a:t>
            </a:r>
          </a:p>
          <a:p>
            <a:r>
              <a:rPr lang="ru-RU" sz="2000" dirty="0" smtClean="0"/>
              <a:t>философия, </a:t>
            </a:r>
          </a:p>
          <a:p>
            <a:r>
              <a:rPr lang="ru-RU" sz="2000" dirty="0" smtClean="0"/>
              <a:t>социология, </a:t>
            </a:r>
          </a:p>
          <a:p>
            <a:r>
              <a:rPr lang="ru-RU" sz="2000" dirty="0" smtClean="0"/>
              <a:t>политология, </a:t>
            </a:r>
          </a:p>
          <a:p>
            <a:r>
              <a:rPr lang="ru-RU" sz="2000" dirty="0" smtClean="0"/>
              <a:t>правоведение,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науковедение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филология, </a:t>
            </a:r>
          </a:p>
          <a:p>
            <a:r>
              <a:rPr lang="ru-RU" sz="2000" dirty="0" smtClean="0"/>
              <a:t>искусствоведение, </a:t>
            </a:r>
          </a:p>
          <a:p>
            <a:r>
              <a:rPr lang="ru-RU" sz="2000" dirty="0" smtClean="0"/>
              <a:t>психология, </a:t>
            </a:r>
          </a:p>
          <a:p>
            <a:r>
              <a:rPr lang="ru-RU" sz="2000" dirty="0" smtClean="0"/>
              <a:t>проблемы комплексного изучения человека, </a:t>
            </a:r>
          </a:p>
          <a:p>
            <a:r>
              <a:rPr lang="ru-RU" sz="2000" dirty="0" smtClean="0"/>
              <a:t>психология и педагогика.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/>
              <a:t>финансирует исследования, издание научных трудов и подготовку научно-популярных изданий только в области гуманитарных наук по основным направлениям: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Конкурсы можно различить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i="1" dirty="0" smtClean="0"/>
              <a:t>По роли молодого ученого в проекте:</a:t>
            </a:r>
            <a:endParaRPr lang="ru-RU" sz="2000" i="1" dirty="0" smtClean="0"/>
          </a:p>
          <a:p>
            <a:pPr lvl="0"/>
            <a:r>
              <a:rPr lang="ru-RU" sz="2000" dirty="0" smtClean="0"/>
              <a:t>под руководством молодых ученых (Грант Президента РФ, РФФИ, РГНФ и др.);</a:t>
            </a:r>
          </a:p>
          <a:p>
            <a:pPr lvl="0"/>
            <a:r>
              <a:rPr lang="ru-RU" sz="2000" dirty="0" smtClean="0"/>
              <a:t>с привлечением молодых ученых; в ряде конкурсов это может являться обязательным условием (РНФ, РФФИ, РГНФ, Грант Президента РФ)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i="1" dirty="0" smtClean="0"/>
              <a:t>По статусу молодого ученого:</a:t>
            </a:r>
            <a:endParaRPr lang="ru-RU" sz="2000" i="1" dirty="0" smtClean="0"/>
          </a:p>
          <a:p>
            <a:pPr lvl="0"/>
            <a:r>
              <a:rPr lang="ru-RU" sz="2000" dirty="0" smtClean="0"/>
              <a:t>имеют ученую степень (Грант Президента, РФФИ, РГНФ);</a:t>
            </a:r>
          </a:p>
          <a:p>
            <a:r>
              <a:rPr lang="ru-RU" sz="2000" dirty="0" smtClean="0"/>
              <a:t>не имеют ученую степень; или это условие является необязательным (Программы академической мобильности).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Требования, предъявляемые к молодому ученому – заявителю гранта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b="1" i="1" dirty="0" smtClean="0"/>
              <a:t>Основные</a:t>
            </a:r>
            <a:r>
              <a:rPr lang="ru-RU" sz="2600" dirty="0" smtClean="0"/>
              <a:t>:</a:t>
            </a:r>
          </a:p>
          <a:p>
            <a:r>
              <a:rPr lang="ru-RU" sz="2600" dirty="0" smtClean="0"/>
              <a:t>возраст до 35/39 лет;</a:t>
            </a:r>
          </a:p>
          <a:p>
            <a:r>
              <a:rPr lang="ru-RU" sz="2600" dirty="0" smtClean="0"/>
              <a:t>наличие опыта научно-исследовательской деятельности; </a:t>
            </a:r>
          </a:p>
          <a:p>
            <a:r>
              <a:rPr lang="ru-RU" sz="2600" dirty="0" smtClean="0"/>
              <a:t>наличие публикаций по теме проекта за последние 5 лет.</a:t>
            </a:r>
          </a:p>
          <a:p>
            <a:endParaRPr lang="ru-RU" sz="2600" dirty="0" smtClean="0"/>
          </a:p>
          <a:p>
            <a:pPr>
              <a:buNone/>
            </a:pPr>
            <a:r>
              <a:rPr lang="ru-RU" sz="2600" b="1" i="1" dirty="0" smtClean="0"/>
              <a:t>Дополнительные</a:t>
            </a:r>
            <a:r>
              <a:rPr lang="ru-RU" sz="2600" dirty="0" smtClean="0"/>
              <a:t>:</a:t>
            </a:r>
          </a:p>
          <a:p>
            <a:r>
              <a:rPr lang="ru-RU" sz="2600" dirty="0" smtClean="0"/>
              <a:t>наличие публикаций в высокорейтинговых журналах, в т.ч. на иностранном языке;</a:t>
            </a:r>
          </a:p>
          <a:p>
            <a:r>
              <a:rPr lang="ru-RU" sz="2600" dirty="0" smtClean="0"/>
              <a:t>наличие наград и премий за научную деятельность;</a:t>
            </a:r>
          </a:p>
          <a:p>
            <a:r>
              <a:rPr lang="ru-RU" sz="2600" dirty="0" smtClean="0"/>
              <a:t>опыт руководства проектами или участия в научных проектах.</a:t>
            </a:r>
          </a:p>
          <a:p>
            <a:r>
              <a:rPr lang="ru-RU" sz="2600" dirty="0" smtClean="0"/>
              <a:t>ведение научно-исследовательской деятельности в рамках одного из приоритетного направления развития науки, технологий, техники.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504</TotalTime>
  <Words>1431</Words>
  <Application>Microsoft Office PowerPoint</Application>
  <PresentationFormat>Экран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научно-методический семинар  «Инструменты поддержки исследований молодых ученых:  премии, стипендии, гранты» </vt:lpstr>
      <vt:lpstr>Тема:  Программы поддержки исследований молодых ученых: обзор конкурсов на получение грантов, структура заявок, требования к заявителям</vt:lpstr>
      <vt:lpstr>Презентация PowerPoint</vt:lpstr>
      <vt:lpstr>Специализированные сайты с информацией по грантам:</vt:lpstr>
      <vt:lpstr>Грант Президента РФ: https://grants.extech.ru/</vt:lpstr>
      <vt:lpstr>Российский фонд фундаментальных исследований http://www.rfbr.ru/rffi/ru/</vt:lpstr>
      <vt:lpstr>Российский гуманитарный научный фонд http://www.rfh.ru/index.php/ru</vt:lpstr>
      <vt:lpstr>Конкурсы можно различить</vt:lpstr>
      <vt:lpstr>Требования, предъявляемые к молодому ученому – заявителю гранта:</vt:lpstr>
      <vt:lpstr>Сведения о руководителе/исполнителях проекта:</vt:lpstr>
      <vt:lpstr>Общие правила создания заявки:</vt:lpstr>
      <vt:lpstr>Сведения об организации</vt:lpstr>
      <vt:lpstr>Сведения о проекте</vt:lpstr>
      <vt:lpstr>Содержание проекта:</vt:lpstr>
      <vt:lpstr>Содержание проекта (продолжение):</vt:lpstr>
      <vt:lpstr>Типичные ошибки при заполнении заявки:</vt:lpstr>
      <vt:lpstr>Критерии оценки заявки: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ОСНОВНЫЕ ФОНДЫ ПОДДЕРЖКИ ИССЛЕДОВАНИЙ МОЛОДЫХ УЧЕНЫХ И ИХ ТРЕБОВАНИЯ</dc:title>
  <dc:creator>User</dc:creator>
  <cp:lastModifiedBy>Иващенко Яна Сергеевна</cp:lastModifiedBy>
  <cp:revision>45</cp:revision>
  <dcterms:created xsi:type="dcterms:W3CDTF">2015-09-25T00:54:46Z</dcterms:created>
  <dcterms:modified xsi:type="dcterms:W3CDTF">2015-11-23T03:05:03Z</dcterms:modified>
</cp:coreProperties>
</file>