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7" r:id="rId3"/>
    <p:sldId id="331" r:id="rId4"/>
    <p:sldId id="333" r:id="rId5"/>
    <p:sldId id="332" r:id="rId6"/>
    <p:sldId id="334" r:id="rId7"/>
    <p:sldId id="335" r:id="rId8"/>
    <p:sldId id="318" r:id="rId9"/>
    <p:sldId id="322" r:id="rId10"/>
    <p:sldId id="336" r:id="rId11"/>
    <p:sldId id="320" r:id="rId12"/>
    <p:sldId id="319" r:id="rId13"/>
    <p:sldId id="329" r:id="rId14"/>
    <p:sldId id="277" r:id="rId15"/>
    <p:sldId id="337" r:id="rId16"/>
    <p:sldId id="323" r:id="rId17"/>
    <p:sldId id="324" r:id="rId18"/>
    <p:sldId id="325" r:id="rId19"/>
    <p:sldId id="326" r:id="rId20"/>
    <p:sldId id="327" r:id="rId21"/>
    <p:sldId id="328" r:id="rId22"/>
    <p:sldId id="338" r:id="rId23"/>
  </p:sldIdLst>
  <p:sldSz cx="9144000" cy="6858000" type="screen4x3"/>
  <p:notesSz cx="9869488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79A4"/>
    <a:srgbClr val="B9EBFD"/>
    <a:srgbClr val="660033"/>
    <a:srgbClr val="4D009A"/>
    <a:srgbClr val="D60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5" autoAdjust="0"/>
  </p:normalViewPr>
  <p:slideViewPr>
    <p:cSldViewPr>
      <p:cViewPr>
        <p:scale>
          <a:sx n="66" d="100"/>
          <a:sy n="66" d="100"/>
        </p:scale>
        <p:origin x="-1373" y="-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894" cy="336788"/>
          </a:xfrm>
          <a:prstGeom prst="rect">
            <a:avLst/>
          </a:prstGeom>
        </p:spPr>
        <p:txBody>
          <a:bodyPr vert="horz" lIns="87709" tIns="43855" rIns="87709" bIns="438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385" y="0"/>
            <a:ext cx="4275894" cy="336788"/>
          </a:xfrm>
          <a:prstGeom prst="rect">
            <a:avLst/>
          </a:prstGeom>
        </p:spPr>
        <p:txBody>
          <a:bodyPr vert="horz" lIns="87709" tIns="43855" rIns="87709" bIns="43855" rtlCol="0"/>
          <a:lstStyle>
            <a:lvl1pPr algn="r">
              <a:defRPr sz="1200"/>
            </a:lvl1pPr>
          </a:lstStyle>
          <a:p>
            <a:fld id="{F2415C25-8E1F-4A35-BBAA-F707383B43B0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929"/>
            <a:ext cx="4275894" cy="336788"/>
          </a:xfrm>
          <a:prstGeom prst="rect">
            <a:avLst/>
          </a:prstGeom>
        </p:spPr>
        <p:txBody>
          <a:bodyPr vert="horz" lIns="87709" tIns="43855" rIns="87709" bIns="438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385" y="6397929"/>
            <a:ext cx="4275894" cy="336788"/>
          </a:xfrm>
          <a:prstGeom prst="rect">
            <a:avLst/>
          </a:prstGeom>
        </p:spPr>
        <p:txBody>
          <a:bodyPr vert="horz" lIns="87709" tIns="43855" rIns="87709" bIns="43855" rtlCol="0" anchor="b"/>
          <a:lstStyle>
            <a:lvl1pPr algn="r">
              <a:defRPr sz="1200"/>
            </a:lvl1pPr>
          </a:lstStyle>
          <a:p>
            <a:fld id="{C2D0077D-EDB1-4171-84A2-208B895E8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60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4875" tIns="47437" rIns="94875" bIns="474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0427" y="0"/>
            <a:ext cx="4276778" cy="336788"/>
          </a:xfrm>
          <a:prstGeom prst="rect">
            <a:avLst/>
          </a:prstGeom>
        </p:spPr>
        <p:txBody>
          <a:bodyPr vert="horz" lIns="94875" tIns="47437" rIns="94875" bIns="47437" rtlCol="0"/>
          <a:lstStyle>
            <a:lvl1pPr algn="r">
              <a:defRPr sz="1200"/>
            </a:lvl1pPr>
          </a:lstStyle>
          <a:p>
            <a:fld id="{F4A9381F-260C-4ED5-85CB-D7F1425EA22E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026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5" tIns="47437" rIns="94875" bIns="474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949" y="3199489"/>
            <a:ext cx="7895590" cy="3031093"/>
          </a:xfrm>
          <a:prstGeom prst="rect">
            <a:avLst/>
          </a:prstGeom>
        </p:spPr>
        <p:txBody>
          <a:bodyPr vert="horz" lIns="94875" tIns="47437" rIns="94875" bIns="474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6778" cy="336788"/>
          </a:xfrm>
          <a:prstGeom prst="rect">
            <a:avLst/>
          </a:prstGeom>
        </p:spPr>
        <p:txBody>
          <a:bodyPr vert="horz" lIns="94875" tIns="47437" rIns="94875" bIns="474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0427" y="6397807"/>
            <a:ext cx="4276778" cy="336788"/>
          </a:xfrm>
          <a:prstGeom prst="rect">
            <a:avLst/>
          </a:prstGeom>
        </p:spPr>
        <p:txBody>
          <a:bodyPr vert="horz" lIns="94875" tIns="47437" rIns="94875" bIns="47437" rtlCol="0" anchor="b"/>
          <a:lstStyle>
            <a:lvl1pPr algn="r">
              <a:defRPr sz="1200"/>
            </a:lvl1pPr>
          </a:lstStyle>
          <a:p>
            <a:fld id="{4FA20B2D-AF03-4380-BC3A-13BA421DB2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7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0B2D-AF03-4380-BC3A-13BA421DB21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0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2638" indent="-2740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6366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4912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3458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2004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0551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9097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27643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4D8E6A8-3134-41B7-A67D-8ECB2C7AA559}" type="slidenum">
              <a:rPr lang="ru-RU" smtClean="0">
                <a:latin typeface="Calibri" pitchFamily="34" charset="0"/>
              </a:rPr>
              <a:pPr eaLnBrk="1" hangingPunct="1"/>
              <a:t>18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2638" indent="-2740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6366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4912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3458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2004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0551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9097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27643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928680-4D82-46D5-AB86-69BE7D714C2F}" type="slidenum">
              <a:rPr lang="ru-RU" smtClean="0">
                <a:latin typeface="Calibri" pitchFamily="34" charset="0"/>
              </a:rPr>
              <a:pPr eaLnBrk="1" hangingPunct="1"/>
              <a:t>19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2638" indent="-2740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6366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4912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3458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2004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0551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9097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27643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95CDCD-BD86-4E45-824D-595BFBFF7E08}" type="slidenum">
              <a:rPr lang="ru-RU" smtClean="0">
                <a:latin typeface="Calibri" pitchFamily="34" charset="0"/>
              </a:rPr>
              <a:pPr eaLnBrk="1" hangingPunct="1"/>
              <a:t>20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2638" indent="-2740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6366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4912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3458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2004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0551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9097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27643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D12A06-BAE0-4173-863C-3EF3ACCAD38E}" type="slidenum">
              <a:rPr lang="ru-RU" smtClean="0">
                <a:latin typeface="Calibri" pitchFamily="34" charset="0"/>
              </a:rPr>
              <a:pPr eaLnBrk="1" hangingPunct="1"/>
              <a:t>21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0B2D-AF03-4380-BC3A-13BA421DB21F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3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1088599" y="3741128"/>
            <a:ext cx="8704130" cy="3543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1088599" y="3741128"/>
            <a:ext cx="8704130" cy="3543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Проверить Хусаинов два раза, Клешнина ? Нет Евстигнеева 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sz="quarter" idx="1"/>
          </p:nvPr>
        </p:nvSpPr>
        <p:spPr bwMode="auto">
          <a:xfrm>
            <a:off x="1088599" y="3741128"/>
            <a:ext cx="8704130" cy="3543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2638" indent="-2740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6366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4912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3458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2004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0551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9097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27643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B1DA10-796D-413B-9F67-C2150B895C61}" type="slidenum">
              <a:rPr lang="ru-RU" smtClean="0">
                <a:latin typeface="Calibri" pitchFamily="34" charset="0"/>
              </a:rPr>
              <a:pPr eaLnBrk="1" hangingPunct="1"/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0B2D-AF03-4380-BC3A-13BA421DB21F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3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20B2D-AF03-4380-BC3A-13BA421DB21F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3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2638" indent="-2740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6366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4912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3458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2004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0551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9097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27643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067572-098F-4EB2-9A82-F67837479555}" type="slidenum">
              <a:rPr lang="ru-RU" smtClean="0">
                <a:latin typeface="Calibri" pitchFamily="34" charset="0"/>
              </a:rPr>
              <a:pPr eaLnBrk="1" hangingPunct="1"/>
              <a:t>16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2638" indent="-27409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6366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4912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3458" indent="-21927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2004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50551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9097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27643" indent="-219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4C5A18-3C57-4B37-A1AA-5215A8BA9433}" type="slidenum">
              <a:rPr lang="ru-RU" smtClean="0">
                <a:latin typeface="Calibri" pitchFamily="34" charset="0"/>
              </a:rPr>
              <a:pPr eaLnBrk="1" hangingPunct="1"/>
              <a:t>17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C64B-0DD2-405F-948C-207A93164E61}" type="datetimeFigureOut">
              <a:rPr lang="ru-RU" smtClean="0"/>
              <a:pPr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BAEB-EA08-49BB-B50A-82CD75899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ight.knastu.ru/sgroups/scientis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edkolisev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dkolisev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033" y="2075501"/>
            <a:ext cx="8964487" cy="221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5400" b="1" dirty="0" smtClean="0"/>
              <a:t>Сервис поддержки </a:t>
            </a:r>
          </a:p>
          <a:p>
            <a:pPr>
              <a:lnSpc>
                <a:spcPct val="85000"/>
              </a:lnSpc>
            </a:pPr>
            <a:r>
              <a:rPr lang="ru-RU" sz="5400" b="1" dirty="0" smtClean="0"/>
              <a:t>методик повышения</a:t>
            </a:r>
          </a:p>
          <a:p>
            <a:pPr>
              <a:lnSpc>
                <a:spcPct val="85000"/>
              </a:lnSpc>
            </a:pPr>
            <a:r>
              <a:rPr lang="ru-RU" sz="5400" b="1" dirty="0" smtClean="0"/>
              <a:t>публикационной активности</a:t>
            </a:r>
            <a:endParaRPr lang="ru-RU" sz="5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5859269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  <a:ea typeface="+mj-ea"/>
                <a:cs typeface="+mj-cs"/>
              </a:rPr>
              <a:t>Редколис Елена Валерьевна</a:t>
            </a:r>
          </a:p>
          <a:p>
            <a:r>
              <a:rPr lang="ru-RU" sz="2800" b="1" dirty="0" smtClean="0">
                <a:latin typeface="+mj-lt"/>
                <a:ea typeface="+mj-ea"/>
                <a:cs typeface="+mj-cs"/>
              </a:rPr>
              <a:t>к. т. н., доцент кафедры ИС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447139" cy="137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180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 smtClean="0"/>
              <a:t>Поиск коллектива</a:t>
            </a:r>
            <a:endParaRPr lang="en-US" sz="2800" dirty="0"/>
          </a:p>
        </p:txBody>
      </p:sp>
      <p:pic>
        <p:nvPicPr>
          <p:cNvPr id="5" name="Рисунок 4" descr="D:\УНИВЕРСИТЕТ\Исследования\ГРАНТы\Монография\!Пособие_Редколис, Бердоносов\Рисунок 16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08112"/>
            <a:ext cx="48245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УНИВЕРСИТЕТ\Исследования\ГРАНТы\Монография\!Пособие_Редколис, Бердоносов\Рисунок 17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340768"/>
            <a:ext cx="85352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0867" y="606367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Просмотр подробной информации о научном коллективе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10/21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00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2" name="Picture 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250950"/>
            <a:ext cx="7143750" cy="5445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4950" y="1571625"/>
          <a:ext cx="3979863" cy="48640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7241"/>
                <a:gridCol w="988061"/>
                <a:gridCol w="1000332"/>
                <a:gridCol w="1154229"/>
              </a:tblGrid>
              <a:tr h="1676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100" u="none" strike="noStrike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u="none" strike="noStrike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100" u="none" strike="noStrike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1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Руководители научных коллективов</a:t>
                      </a:r>
                      <a:endParaRPr lang="ru-RU" sz="11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Arial" pitchFamily="34" charset="0"/>
                          <a:cs typeface="Arial" pitchFamily="34" charset="0"/>
                        </a:rPr>
                        <a:t>Фамилия</a:t>
                      </a:r>
                      <a:endParaRPr lang="ru-RU" sz="11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Arial" pitchFamily="34" charset="0"/>
                          <a:cs typeface="Arial" pitchFamily="34" charset="0"/>
                        </a:rPr>
                        <a:t>Имя</a:t>
                      </a:r>
                      <a:endParaRPr lang="ru-RU" sz="11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latin typeface="Arial" pitchFamily="34" charset="0"/>
                          <a:cs typeface="Arial" pitchFamily="34" charset="0"/>
                        </a:rPr>
                        <a:t>Отчество</a:t>
                      </a:r>
                      <a:endParaRPr lang="ru-RU" sz="11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Амосов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Олег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Семенович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Белых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Сергей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Викторович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Биленко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Сергей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Владимирович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Бобков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Александр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Викторович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Бормотин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Константин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Сергеевич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Дмитриев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Эдуард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Анатольевич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Евстигнеев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Алексей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Иванович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Жесткая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Валентина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Дмитриевна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Иванов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Сергей 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Николаевич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Ким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Владимир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Алексеевич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Климаш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Владимир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Степанович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Космынин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Александр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Витальевич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Куриный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Владислав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Викторович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Лейзерович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Григорий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Самуилович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Логинов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Василий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Николаевич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Лошманов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Антон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Юрьевич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Мокрицкий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Борис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Яковлевич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Муравьев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Василий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Илларионович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Олейников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Александр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Иванович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Петров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Виктор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Викторович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Саблин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Павел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Алексеевич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Сарилов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Михаил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Юрьевич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Тарануха</a:t>
                      </a:r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Николай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Алексеевич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Тихомиров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Владимир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Александрович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Трещев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Иван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Андреевич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Хусаинов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Ахмет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Аксанович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  <a:tr h="167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Шпилев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Анатолий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Михайлович</a:t>
                      </a:r>
                      <a:endParaRPr lang="ru-RU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rgbClr val="DBE5F1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5180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 smtClean="0"/>
              <a:t>Поиск коллектива</a:t>
            </a:r>
            <a:endParaRPr lang="en-US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11/21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4040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5" descr="E:\УНИВЕРСИТЕТ\Исследования\ГРАНТы\Монография\Рисунок 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81125"/>
            <a:ext cx="84264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6576" y="1071563"/>
            <a:ext cx="7427912" cy="571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85180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 smtClean="0"/>
              <a:t>Поиск автора</a:t>
            </a:r>
            <a:endParaRPr lang="en-US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867" y="5613047"/>
            <a:ext cx="5221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Фрагмент раскрытия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подробной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информации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 ученом университета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12/21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7229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 txBox="1">
            <a:spLocks/>
          </p:cNvSpPr>
          <p:nvPr/>
        </p:nvSpPr>
        <p:spPr bwMode="auto">
          <a:xfrm>
            <a:off x="792163" y="1412875"/>
            <a:ext cx="68278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sz="2400" b="1" i="1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57314"/>
            <a:ext cx="692948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3399FF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251520" y="1364805"/>
            <a:ext cx="842962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информации об ученых Университета – направлениях их исследований, публикациях, показателях публикационной активности (раздел сайта «Ученые Хабаровского края»);</a:t>
            </a:r>
          </a:p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Получение информации о научных коллективах  Университета – лидерах, направлениях исследований, публикациях (раздел сайта «Научные коллективы Хабаровского края»);</a:t>
            </a:r>
          </a:p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Получение информации о существующих стратегических партнерах (раздел сайта «Стратегические партнеры») и поиск новых  потенциальных партнеров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инвесторов;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Корректировка направлений деятельности научного коллектива Университета в ключе мировых исследовательских тенденций;</a:t>
            </a:r>
          </a:p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Подбор высоко цитируемых научных изданий для публикаций (раздел сайта «Периодические издания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»);</a:t>
            </a:r>
          </a:p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Определение перспективных направлений мировых исследований (раздел сайта «Исследовательские фронты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»).</a:t>
            </a:r>
            <a:endParaRPr lang="ru-RU" dirty="0"/>
          </a:p>
          <a:p>
            <a:pPr marL="457200" indent="-457200">
              <a:buFontTx/>
              <a:buAutoNum type="arabicPeriod"/>
            </a:pP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180" y="1125315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188640"/>
            <a:ext cx="795922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/>
              <a:t>Область применения </a:t>
            </a:r>
            <a:r>
              <a:rPr lang="en-US" sz="2800" dirty="0"/>
              <a:t>www.foresight.knastu.ru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13/21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15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88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2974" y="1556792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prstClr val="black"/>
                </a:solidFill>
                <a:ea typeface="+mj-ea"/>
                <a:cs typeface="+mj-cs"/>
              </a:rPr>
              <a:t>Благодарю </a:t>
            </a:r>
          </a:p>
          <a:p>
            <a:r>
              <a:rPr lang="ru-RU" sz="5400" b="1" dirty="0" smtClean="0">
                <a:solidFill>
                  <a:prstClr val="black"/>
                </a:solidFill>
                <a:ea typeface="+mj-ea"/>
                <a:cs typeface="+mj-cs"/>
              </a:rPr>
              <a:t>за внимание!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2974" y="4083536"/>
            <a:ext cx="54726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Редколис Е.В.</a:t>
            </a:r>
          </a:p>
          <a:p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доцент кафедры </a:t>
            </a:r>
          </a:p>
          <a:p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«Информационные системы»,</a:t>
            </a:r>
          </a:p>
          <a:p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сертифицированный ТРИЗ специалист</a:t>
            </a:r>
          </a:p>
          <a:p>
            <a:r>
              <a:rPr lang="en-US" sz="2400" b="1" dirty="0" smtClean="0">
                <a:solidFill>
                  <a:prstClr val="black"/>
                </a:solidFill>
                <a:ea typeface="+mj-ea"/>
                <a:cs typeface="+mj-cs"/>
                <a:hlinkClick r:id="rId3"/>
              </a:rPr>
              <a:t>redkolisev@gmail.com</a:t>
            </a:r>
            <a:r>
              <a:rPr lang="en-US" sz="2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72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88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2974" y="2322746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prstClr val="black"/>
                </a:solidFill>
                <a:ea typeface="+mj-ea"/>
                <a:cs typeface="+mj-cs"/>
              </a:rPr>
              <a:t>Дополнительная</a:t>
            </a:r>
          </a:p>
          <a:p>
            <a:r>
              <a:rPr lang="ru-RU" sz="5400" b="1" dirty="0" smtClean="0">
                <a:solidFill>
                  <a:prstClr val="black"/>
                </a:solidFill>
                <a:ea typeface="+mj-ea"/>
                <a:cs typeface="+mj-cs"/>
              </a:rPr>
              <a:t>информация</a:t>
            </a:r>
            <a:endParaRPr lang="ru-RU" sz="54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40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 txBox="1">
            <a:spLocks/>
          </p:cNvSpPr>
          <p:nvPr/>
        </p:nvSpPr>
        <p:spPr bwMode="auto">
          <a:xfrm>
            <a:off x="792163" y="1412875"/>
            <a:ext cx="68278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sz="2400" b="1" i="1">
              <a:latin typeface="Calibri" pitchFamily="34" charset="0"/>
            </a:endParaRP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285750" y="925226"/>
            <a:ext cx="8643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28600" indent="-22860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состав научного коллектива, для которого предполагается провести поиск.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1479550"/>
            <a:ext cx="5898141" cy="45028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285750" y="6105490"/>
            <a:ext cx="8643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2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Определяется сотрудник (или коллектив сотрудников), который будет проводить поиск. Этот сотрудник должен входить в научный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коллектив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(аналитик).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79512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/>
              <a:t>Поиск </a:t>
            </a:r>
            <a:r>
              <a:rPr lang="ru-RU" sz="2800" dirty="0" smtClean="0"/>
              <a:t>партнеров </a:t>
            </a:r>
            <a:r>
              <a:rPr lang="ru-RU" sz="2800" dirty="0"/>
              <a:t>«Сверху-вниз»</a:t>
            </a:r>
            <a:endParaRPr lang="en-US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16/21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36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 txBox="1">
            <a:spLocks/>
          </p:cNvSpPr>
          <p:nvPr/>
        </p:nvSpPr>
        <p:spPr bwMode="auto">
          <a:xfrm>
            <a:off x="1143000" y="2143125"/>
            <a:ext cx="68278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sz="2400" b="1" i="1">
              <a:latin typeface="Calibri" pitchFamily="34" charset="0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179512" y="941819"/>
            <a:ext cx="8643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3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Аналитик, на основании информации о направлениях деятельности научного коллектива (в том числе кодах классификации), определяет ИФ, наиболее коррелирующие с существующим направлением деятельности научного коллектива.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2851" y="1844824"/>
            <a:ext cx="6613525" cy="48368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/>
              <a:t>Поиск </a:t>
            </a:r>
            <a:r>
              <a:rPr lang="ru-RU" sz="2800" dirty="0" smtClean="0"/>
              <a:t>партнеров </a:t>
            </a:r>
            <a:r>
              <a:rPr lang="ru-RU" sz="2800" dirty="0"/>
              <a:t>«Сверху-вниз»</a:t>
            </a:r>
            <a:endParaRPr lang="en-US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17/21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560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 txBox="1">
            <a:spLocks/>
          </p:cNvSpPr>
          <p:nvPr/>
        </p:nvSpPr>
        <p:spPr bwMode="auto">
          <a:xfrm>
            <a:off x="792163" y="1412875"/>
            <a:ext cx="68278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sz="2400" b="1" i="1">
              <a:latin typeface="Calibri" pitchFamily="34" charset="0"/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251520" y="941819"/>
            <a:ext cx="8643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4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Затем аналитик просматривает информацию о публикациях, составляющих ИФ. Выбирает публикации, наиболее коррелирующие с направлением деятельности научного коллектива.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857375"/>
            <a:ext cx="6852865" cy="48890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/>
              <a:t>Поиск </a:t>
            </a:r>
            <a:r>
              <a:rPr lang="ru-RU" sz="2800" dirty="0" smtClean="0"/>
              <a:t>партнеров </a:t>
            </a:r>
            <a:r>
              <a:rPr lang="ru-RU" sz="2800" dirty="0"/>
              <a:t>«Сверху-вниз»</a:t>
            </a:r>
            <a:endParaRPr lang="en-US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18/21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60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 txBox="1">
            <a:spLocks/>
          </p:cNvSpPr>
          <p:nvPr/>
        </p:nvSpPr>
        <p:spPr bwMode="auto">
          <a:xfrm>
            <a:off x="792163" y="1412875"/>
            <a:ext cx="68278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sz="2400" b="1" i="1">
              <a:latin typeface="Calibri" pitchFamily="34" charset="0"/>
            </a:endParaRP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251520" y="972017"/>
            <a:ext cx="8643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5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Аналитик собирает информацию об авторах выбранных публикаций – потенциальных стратегических партнерах.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628800"/>
            <a:ext cx="7163589" cy="5081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/>
              <a:t>Поиск </a:t>
            </a:r>
            <a:r>
              <a:rPr lang="ru-RU" sz="2800" dirty="0" smtClean="0"/>
              <a:t>партнеров </a:t>
            </a:r>
            <a:r>
              <a:rPr lang="ru-RU" sz="2800" dirty="0"/>
              <a:t>«Сверху-вниз»</a:t>
            </a:r>
            <a:endParaRPr lang="en-US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19/21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32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3377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180" y="18864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en-US" sz="2800" dirty="0"/>
              <a:t>www.foresight.knastu.ru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212976"/>
            <a:ext cx="1872208" cy="3312368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2/21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670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 txBox="1">
            <a:spLocks/>
          </p:cNvSpPr>
          <p:nvPr/>
        </p:nvSpPr>
        <p:spPr bwMode="auto">
          <a:xfrm>
            <a:off x="792163" y="1412875"/>
            <a:ext cx="68278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sz="2400" b="1" i="1">
              <a:latin typeface="Calibri" pitchFamily="34" charset="0"/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303384" y="822186"/>
            <a:ext cx="8643938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6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Аналитик собирает информацию о каждом потенциальном стратегическом партнёре: количество публикаций, индекс цитирования, индекс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Хирша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т.п. Определяет направления научной деятельности потенциального стратегического партнёра, перечень решаемых им задач.</a:t>
            </a: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6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6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6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6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6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6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Calibri" pitchFamily="34" charset="0"/>
              <a:buAutoNum type="arabicPeriod" startAt="6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Аналитик определяет способы взаимодействия с потенциальным стратегическим партнёром (например, в каких издательствах публикуется стратегический партнёр, в каких конференциях участвует и т.д.).</a:t>
            </a:r>
          </a:p>
          <a:p>
            <a:pPr marL="342900" indent="-342900">
              <a:buFont typeface="Calibri" pitchFamily="34" charset="0"/>
              <a:buAutoNum type="arabicPeriod" startAt="6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Аналитик составляет отчёт-рекомендацию для лидера научного коллектива, в который включается информация о: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направлениях научного коллектива, индексов классификаторов;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потенциальных стратегических партнёрах и ИФ, к которым они имеют отношение;</a:t>
            </a:r>
          </a:p>
          <a:p>
            <a:pPr marL="685800" lvl="1" indent="-22860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возможным направлениям деятельности научного коллектива.</a:t>
            </a:r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73002"/>
            <a:ext cx="2214562" cy="1938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725464"/>
            <a:ext cx="3106737" cy="2071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225402"/>
            <a:ext cx="3143250" cy="2417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939652"/>
            <a:ext cx="2779712" cy="2590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9512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/>
              <a:t>Поиск </a:t>
            </a:r>
            <a:r>
              <a:rPr lang="ru-RU" sz="2800" dirty="0" smtClean="0"/>
              <a:t>партнеров </a:t>
            </a:r>
            <a:r>
              <a:rPr lang="ru-RU" sz="2800" dirty="0"/>
              <a:t>«Сверху-вниз»</a:t>
            </a:r>
            <a:endParaRPr lang="en-US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20/21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 txBox="1">
            <a:spLocks/>
          </p:cNvSpPr>
          <p:nvPr/>
        </p:nvSpPr>
        <p:spPr bwMode="auto">
          <a:xfrm>
            <a:off x="792163" y="1412875"/>
            <a:ext cx="68278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sz="2400" b="1" i="1">
              <a:latin typeface="Calibri" pitchFamily="34" charset="0"/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285750" y="980728"/>
            <a:ext cx="860673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28600" indent="-228600" algn="just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Определяется состав научного коллектива, для которого предполагается провести поиск, в том числе наиболее активные участники коллектива и существующее направление деятельности.</a:t>
            </a:r>
          </a:p>
          <a:p>
            <a:pPr marL="228600" indent="-228600" algn="just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Для коллектива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лидер.</a:t>
            </a:r>
          </a:p>
          <a:p>
            <a:pPr marL="228600" indent="-228600" algn="just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Лидер в соответствии с тематикой исследований научного коллектива, определяет наиболее близкие издания и материалы конференций (или те издания, в которых уже участвуют члены научного коллектива).</a:t>
            </a:r>
          </a:p>
          <a:p>
            <a:pPr marL="228600" indent="-228600" algn="just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Анализируя список авторов изданий и список участников конференций, лидер определяет наиболее подходящего стратегического партнёра (партнёров). При анализе необходимо обращать внимание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показатели публикационной активности.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Анализируя научно-исследовательскую деятельность стратегического партнёра, лидер определяет ИФ, в котором принимает или может в дальнейшем принимать участие стратегический партнёр (целевой ИФ).</a:t>
            </a:r>
          </a:p>
          <a:p>
            <a:pPr marL="228600" indent="-228600" algn="just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Лидер выявляет научные направления, формирующие ИФ, и определяет наиболее согласующиеся с деятельностью их научного коллектива.</a:t>
            </a:r>
          </a:p>
          <a:p>
            <a:pPr marL="228600" indent="-228600" algn="just">
              <a:buFont typeface="Calibri" pitchFamily="34" charset="0"/>
              <a:buAutoNum type="arabicPeriod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Лидер составляет отчёт для участников своего научного коллектива, в который входит информация о: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направлениях научного коллектива, индексов классификаторов;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предполагаемых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стратегических партнёрах;</a:t>
            </a:r>
          </a:p>
          <a:p>
            <a:pPr marL="685800" lvl="1" indent="-228600"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целевых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ИФ и пр.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9512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/>
              <a:t>Поиск </a:t>
            </a:r>
            <a:r>
              <a:rPr lang="ru-RU" sz="2800" dirty="0" smtClean="0"/>
              <a:t>партнеров «снизу-вверх»</a:t>
            </a:r>
            <a:endParaRPr lang="en-US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21/21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63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88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2974" y="1556792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prstClr val="black"/>
                </a:solidFill>
                <a:ea typeface="+mj-ea"/>
                <a:cs typeface="+mj-cs"/>
              </a:rPr>
              <a:t>Благодарю </a:t>
            </a:r>
          </a:p>
          <a:p>
            <a:r>
              <a:rPr lang="ru-RU" sz="5400" b="1" dirty="0" smtClean="0">
                <a:solidFill>
                  <a:prstClr val="black"/>
                </a:solidFill>
                <a:ea typeface="+mj-ea"/>
                <a:cs typeface="+mj-cs"/>
              </a:rPr>
              <a:t>за внимание!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2974" y="4083536"/>
            <a:ext cx="54726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+mj-ea"/>
                <a:cs typeface="+mj-cs"/>
              </a:rPr>
              <a:t>Редколис Е.В.</a:t>
            </a:r>
          </a:p>
          <a:p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доцент кафедры </a:t>
            </a:r>
          </a:p>
          <a:p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«Информационные системы»,</a:t>
            </a:r>
          </a:p>
          <a:p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сертифицированный ТРИЗ специалист</a:t>
            </a:r>
          </a:p>
          <a:p>
            <a:r>
              <a:rPr lang="en-US" sz="2400" b="1" dirty="0" smtClean="0">
                <a:solidFill>
                  <a:prstClr val="black"/>
                </a:solidFill>
                <a:ea typeface="+mj-ea"/>
                <a:cs typeface="+mj-cs"/>
                <a:hlinkClick r:id="rId3"/>
              </a:rPr>
              <a:t>redkolisev@gmail.com</a:t>
            </a:r>
            <a:r>
              <a:rPr lang="en-US" sz="24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ru-RU" sz="2400" b="1" dirty="0" smtClean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28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180" y="18864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 smtClean="0"/>
              <a:t>Структура информации 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95438"/>
            <a:ext cx="86106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3/21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62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180" y="18864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 smtClean="0"/>
              <a:t>Информация об изданиях </a:t>
            </a:r>
            <a:endParaRPr lang="en-US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179" y="1124744"/>
            <a:ext cx="85352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индексируемых изданий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представлены сведения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цифровой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идентификатор издания в базе цитирования;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название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издания (полное, сокращенное, если такое имеется);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импакт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-фактор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ISSN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(печатной и электронной версий);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издатель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страна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издания;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текущий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статус (журнал принимает материалы для публикации; журнал закрыт);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форма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доступа к изданию (открытый доступ; закрытый доступ; открытый доступ с обязательной регистрацией; открытый доступ без обязательной регистрации; директория журналов открытого доступа (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DOAJ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));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тип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издания (научный журнал; сборник материалов конференций; рекламный проспект; серия книг);</a:t>
            </a:r>
          </a:p>
          <a:p>
            <a:pPr marL="800100" lvl="1" indent="-34290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предметные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области для публикаций, принимаемых к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изданию.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4/21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62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180" y="18864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 smtClean="0"/>
              <a:t>Информация об изданиях </a:t>
            </a:r>
            <a:endParaRPr lang="en-US" sz="2800" dirty="0"/>
          </a:p>
        </p:txBody>
      </p:sp>
      <p:pic>
        <p:nvPicPr>
          <p:cNvPr id="10" name="Рисунок 9" descr="D:\УНИВЕРСИТЕТ\Исследования\ГРАНТы\Монография\!Пособие_Редколис, Бердоносов\Рисунок 10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545" y="956856"/>
            <a:ext cx="6808376" cy="585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УНИВЕРСИТЕТ\Исследования\ГРАНТы\Монография\!Пособие_Редколис, Бердоносов\Рисунок 1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38" y="1445875"/>
            <a:ext cx="7921724" cy="407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0867" y="569434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Пример раскрытия информации о журнале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из списка результатов поиска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5/21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62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5180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 smtClean="0"/>
              <a:t>Информация об Исследованиях </a:t>
            </a:r>
            <a:endParaRPr lang="en-US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6793"/>
            <a:ext cx="87484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публикациям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содержит: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название публикации (на русском и английском языках);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автор публикации;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научное направление, тематике которого отвечает публикации (выделяется для публикаций, написанных учеными Хабаровского края, образующими коллективы местного значения);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источник (периодическое издание, в котором опубликована публикация);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выходные данные источника;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адрес (страна, город, место работы авторов публикации);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предметная область;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количество цитат;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аннотация (на русской и английском языках);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файл публикации, доступный для просмотра или сохранения.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6/21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62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180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 smtClean="0"/>
              <a:t>Информация об Исследованиях </a:t>
            </a:r>
            <a:endParaRPr lang="en-US" sz="2800" dirty="0"/>
          </a:p>
        </p:txBody>
      </p:sp>
      <p:pic>
        <p:nvPicPr>
          <p:cNvPr id="7" name="Рисунок 6" descr="D:\УНИВЕРСИТЕТ\Исследования\ГРАНТы\Монография\!Пособие_Редколис, Бердоносов\Рисунок 12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74" y="1001266"/>
            <a:ext cx="6206442" cy="26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УНИВЕРСИТЕТ\Исследования\ГРАНТы\Монография\!Пособие_Редколис, Бердоносов\Рисунок 13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01266"/>
            <a:ext cx="8037156" cy="48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867" y="584765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Пример раскрытия информации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 публикации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7/21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462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180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 smtClean="0"/>
              <a:t>Информация о коллективах</a:t>
            </a:r>
            <a:endParaRPr lang="en-US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20438"/>
            <a:ext cx="84969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Используя результаты поиска по данному разделу, можно собрать консолидированную информацию по:</a:t>
            </a:r>
          </a:p>
          <a:p>
            <a:pPr marL="342900" indent="-342900" algn="just">
              <a:spcAft>
                <a:spcPts val="2400"/>
              </a:spcAft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отдельным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ученым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университета (раздел сайта «Ведущие научные коллективы и ученые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Ученые Хабаровского края»);</a:t>
            </a:r>
          </a:p>
          <a:p>
            <a:pPr marL="342900" indent="-342900" algn="just">
              <a:spcAft>
                <a:spcPts val="2400"/>
              </a:spcAft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научным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направлениям деятельности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 университете;</a:t>
            </a:r>
          </a:p>
          <a:p>
            <a:pPr marL="342900" indent="-342900" algn="just">
              <a:spcAft>
                <a:spcPts val="2400"/>
              </a:spcAft>
              <a:buFont typeface="Wingdings" pitchFamily="2" charset="2"/>
              <a:buChar char="§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сформировавшимся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научным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коллективам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университета (раздел сайта «Ведущие научные коллективы и ученые </a:t>
            </a:r>
            <a:r>
              <a:rPr lang="en-US" sz="22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Научные коллективы Хабаровского края»).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8/21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52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14438"/>
            <a:ext cx="7715250" cy="5491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038" y="1357313"/>
            <a:ext cx="8158162" cy="5214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180" y="785813"/>
            <a:ext cx="8715375" cy="71437"/>
          </a:xfrm>
          <a:prstGeom prst="rect">
            <a:avLst/>
          </a:prstGeom>
          <a:gradFill>
            <a:gsLst>
              <a:gs pos="0">
                <a:srgbClr val="002060"/>
              </a:gs>
              <a:gs pos="98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21" y="0"/>
            <a:ext cx="10635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5180" y="188640"/>
            <a:ext cx="79592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cap="all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defRPr>
            </a:lvl1pPr>
          </a:lstStyle>
          <a:p>
            <a:r>
              <a:rPr lang="ru-RU" sz="2800" dirty="0" smtClean="0"/>
              <a:t>Поиск коллектива</a:t>
            </a:r>
            <a:endParaRPr lang="en-US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43900" y="6381328"/>
            <a:ext cx="857256" cy="3338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9/21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4039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1078</Words>
  <Application>Microsoft Office PowerPoint</Application>
  <PresentationFormat>Экран (4:3)</PresentationFormat>
  <Paragraphs>255</Paragraphs>
  <Slides>22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ТРИЗ в Комсомольске-на-Амуре</dc:title>
  <dc:creator>Алёнка</dc:creator>
  <cp:lastModifiedBy>Redkolis</cp:lastModifiedBy>
  <cp:revision>221</cp:revision>
  <cp:lastPrinted>2016-06-02T15:25:25Z</cp:lastPrinted>
  <dcterms:created xsi:type="dcterms:W3CDTF">2013-02-20T12:26:02Z</dcterms:created>
  <dcterms:modified xsi:type="dcterms:W3CDTF">2016-06-03T03:15:54Z</dcterms:modified>
</cp:coreProperties>
</file>