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73" r:id="rId6"/>
    <p:sldId id="26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02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4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7393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13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278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9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61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9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2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6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3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9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01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8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7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ci.ru/grants/" TargetMode="External"/><Relationship Id="rId2" Type="http://schemas.openxmlformats.org/officeDocument/2006/relationships/hyperlink" Target="http://bash.rosmu.ru/activity/announces/30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dstudyabroad.ru/" TargetMode="External"/><Relationship Id="rId5" Type="http://schemas.openxmlformats.org/officeDocument/2006/relationships/hyperlink" Target="http://vsekonkursy.ru/" TargetMode="External"/><Relationship Id="rId4" Type="http://schemas.openxmlformats.org/officeDocument/2006/relationships/hyperlink" Target="http://grantis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extech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fbr.ru/rffi/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200026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научно-методический семинар 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«Инструменты поддержки исследований молодых ученых: 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премии, стипендии, гранты»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071810"/>
            <a:ext cx="7786742" cy="2852742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B050"/>
                </a:solidFill>
              </a:rPr>
              <a:t>1. «О задачах и проблемах развития науки в КнАГУ, роли молодых ученых в этом процессе» (докладчик С.В. Белых).</a:t>
            </a:r>
          </a:p>
          <a:p>
            <a:pPr algn="just"/>
            <a:endParaRPr lang="ru-RU" sz="2000" dirty="0">
              <a:solidFill>
                <a:srgbClr val="00B050"/>
              </a:solidFill>
            </a:endParaRPr>
          </a:p>
          <a:p>
            <a:pPr algn="just"/>
            <a:r>
              <a:rPr lang="ru-RU" sz="2000" dirty="0">
                <a:solidFill>
                  <a:srgbClr val="00B050"/>
                </a:solidFill>
              </a:rPr>
              <a:t>2. «Программы поддержки исследований молодых ученых: обзор конкурсов на получение грантов, стипендий и премий для молодых ученых» (докладчик А.В. Ахметова)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9FA4C-A8F8-4D25-AF78-EDC5D8209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Фонд поддержки образования и науки (Алфёровский фонд)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18558F-BA92-4C31-BF38-858A25420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Фонд принимает участие в реализации научно-технических проектов и программ по разработке и использованию наукоемких технологий, соответствующих приоритетным направлениям развития науки и техники.</a:t>
            </a:r>
          </a:p>
          <a:p>
            <a:r>
              <a:rPr lang="ru-RU" dirty="0"/>
              <a:t>Конкурс молодых ученых. Премия присуждается за отдельную научную работу или за совокупность работ, объединенных единой тематикой, и выполненных в области естественных наук.</a:t>
            </a:r>
          </a:p>
          <a:p>
            <a:r>
              <a:rPr lang="ru-RU"/>
              <a:t>студенты и молодые (до 33 лет) ученые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19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E41E5-B79E-4252-95E0-FB515C86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609600"/>
            <a:ext cx="7344816" cy="1320800"/>
          </a:xfrm>
        </p:spPr>
        <p:txBody>
          <a:bodyPr>
            <a:noAutofit/>
          </a:bodyPr>
          <a:lstStyle/>
          <a:p>
            <a:r>
              <a:rPr lang="ru-RU" sz="2400" dirty="0"/>
              <a:t>конкурс среди аспирантов на получение стипендии имени Н.Н. Муравьева-Амурского (Постановление Губернатора Хабаровского края)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6451D-B23B-48BB-ABAA-2B252279D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6698705" cy="4220738"/>
          </a:xfrm>
        </p:spPr>
        <p:txBody>
          <a:bodyPr/>
          <a:lstStyle/>
          <a:p>
            <a:r>
              <a:rPr lang="ru-RU" dirty="0"/>
              <a:t>Стипендии имени </a:t>
            </a:r>
            <a:r>
              <a:rPr lang="ru-RU" dirty="0" err="1"/>
              <a:t>Н.Н.Муравьева</a:t>
            </a:r>
            <a:r>
              <a:rPr lang="ru-RU" dirty="0"/>
              <a:t> - Амурского назначаются аспирантам очной формы обучения образовательных организаций высшего образования и научных организаций Хабаровского края, имеющим отличные оценки по кандидатским экзаменам и научные достижения (научные работы, изобретения).</a:t>
            </a:r>
          </a:p>
          <a:p>
            <a:r>
              <a:rPr lang="ru-RU" dirty="0"/>
              <a:t> Ежегодно назначается 20 стипендий имени Н.Н. Муравьева-Амурского аспирантам очной формы обучения образовательных организаций высшего образования и научных организаций края. </a:t>
            </a:r>
          </a:p>
        </p:txBody>
      </p:sp>
    </p:spTree>
    <p:extLst>
      <p:ext uri="{BB962C8B-B14F-4D97-AF65-F5344CB8AC3E}">
        <p14:creationId xmlns:p14="http://schemas.microsoft.com/office/powerpoint/2010/main" val="422395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48630-8430-4425-A3B8-D74F0FD5F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626697" cy="1451248"/>
          </a:xfrm>
        </p:spPr>
        <p:txBody>
          <a:bodyPr>
            <a:noAutofit/>
          </a:bodyPr>
          <a:lstStyle/>
          <a:p>
            <a:r>
              <a:rPr lang="ru-RU" sz="2400" dirty="0"/>
              <a:t>Стипендии Правительства РФ для аспирантов обучающихся по очной форме обучения за счет федерального бюджета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3A7C6E-3120-48B3-8F42-92CAAC732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44824"/>
            <a:ext cx="6347714" cy="45365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Стипендия назначается аспирантам очной формы обучения, проявившим выдающиеся способности в учебной и научной деятельности как в целом по курсу обучения, так и по отдельным дисциплинам.</a:t>
            </a:r>
          </a:p>
          <a:p>
            <a:r>
              <a:rPr lang="ru-RU" dirty="0"/>
              <a:t>Кандидаты на получение стипендий выдвигаются из аспирантов - со второго года обучения.</a:t>
            </a:r>
          </a:p>
          <a:p>
            <a:r>
              <a:rPr lang="ru-RU" dirty="0"/>
              <a:t>Назначение стипендии производится по результатам ежегодной аттестации.</a:t>
            </a:r>
          </a:p>
          <a:p>
            <a:r>
              <a:rPr lang="ru-RU" dirty="0"/>
              <a:t>Выдающиеся успехи должны быть подтверждены дипломами победителей конкурсов грантов для молодых учёных, Всероссийских и международных олимпиад, научных и творческих конкурсов, фестивалей или свидетельствами о сделанных открытиях, двух и более изобретениях, научными статьями (не менее трёх) в специализированных изданиях Российской Федерации и за рубежом, а также имеющие значительный задел по теме диссертационной работы, сданные на «отлично» кандидатские экзамены по общенаучным дисциплинам.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704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3F61B-808F-4C2F-BD1A-69D6B209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634809" cy="13208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Стипендии Президента РФ для аспирантов, обучающихся за рубежом, по очной форме обучения за счет федерального бюджета, на 2018/19 учебный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83DEA0-B3DA-4C20-921F-18B1FB3F8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стипендию включены расходы стипендиата на обучение, оформление визы, проезд до места обучения и обратно, проживание, медицинскую страховку, оплату местного транспорта.</a:t>
            </a:r>
          </a:p>
          <a:p>
            <a:r>
              <a:rPr lang="ru-RU" dirty="0"/>
              <a:t>Рекомендуемый срок обучения - не более одного учебного года. Срок пребывания стипендиата Президента Российской Федерации за рубежом может быть сокращен, но не менее чем до одного семестра.</a:t>
            </a:r>
          </a:p>
          <a:p>
            <a:r>
              <a:rPr lang="ru-RU" dirty="0"/>
              <a:t>Необходимо представить обоснование обучения за рубежом с указанием направления (темы) обучения, иностранного государства и наименования принимающей организации, а также рекомендации российских (не менее двух) и зарубежных (при наличии) ученых.</a:t>
            </a:r>
          </a:p>
        </p:txBody>
      </p:sp>
    </p:spTree>
    <p:extLst>
      <p:ext uri="{BB962C8B-B14F-4D97-AF65-F5344CB8AC3E}">
        <p14:creationId xmlns:p14="http://schemas.microsoft.com/office/powerpoint/2010/main" val="159246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4A7C1-8B44-47B6-A6A2-3E65879F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09600"/>
            <a:ext cx="7874407" cy="978587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Конкурсы, конференции, премии и гранты </a:t>
            </a:r>
            <a:r>
              <a:rPr lang="en-US" dirty="0"/>
              <a:t>https://active.knastu.ru/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0E2490-B98E-43DA-BA4A-17752A2F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B3F8DA-6423-412A-A34E-054FB393A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5" b="7547"/>
          <a:stretch/>
        </p:blipFill>
        <p:spPr>
          <a:xfrm>
            <a:off x="136802" y="1700808"/>
            <a:ext cx="810384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7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1C786-C76B-4CD3-BA28-5C16EEE0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6237"/>
            <a:ext cx="7560840" cy="1320800"/>
          </a:xfrm>
        </p:spPr>
        <p:txBody>
          <a:bodyPr>
            <a:normAutofit/>
          </a:bodyPr>
          <a:lstStyle/>
          <a:p>
            <a:r>
              <a:rPr lang="ru-RU" dirty="0"/>
              <a:t>Конкурсы, конференции, премии и гранты https://active.knastu.ru/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BE7352-F104-45A4-AAE4-C72ED8007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4D1E9F-0BFE-4620-83AB-49C59F474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9" b="6977"/>
          <a:stretch/>
        </p:blipFill>
        <p:spPr>
          <a:xfrm>
            <a:off x="251520" y="1340768"/>
            <a:ext cx="8424936" cy="497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0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32EC6-AFB3-4F31-82AA-5E560DDF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75" y="357439"/>
            <a:ext cx="8136904" cy="1320800"/>
          </a:xfrm>
        </p:spPr>
        <p:txBody>
          <a:bodyPr>
            <a:normAutofit/>
          </a:bodyPr>
          <a:lstStyle/>
          <a:p>
            <a:r>
              <a:rPr lang="ru-RU" dirty="0"/>
              <a:t>Конкурсы, конференции, премии и гранты https://active.knastu.ru/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D0424-7AF0-47F6-B684-C8910164B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AD0D77-9253-499E-86C5-BA2C5E3CE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1" b="6601"/>
          <a:stretch/>
        </p:blipFill>
        <p:spPr>
          <a:xfrm>
            <a:off x="251520" y="1844824"/>
            <a:ext cx="856895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50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Спасибо за внимание!</a:t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Специализированные сайты с информацией по грантам: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186766" cy="4911741"/>
          </a:xfrm>
        </p:spPr>
        <p:txBody>
          <a:bodyPr>
            <a:normAutofit/>
          </a:bodyPr>
          <a:lstStyle/>
          <a:p>
            <a:r>
              <a:rPr lang="ru-RU" sz="2400" dirty="0"/>
              <a:t>Официальный сайт «Российский союз молодых ученых» </a:t>
            </a:r>
            <a:r>
              <a:rPr lang="ru-RU" sz="2400" u="sng" dirty="0">
                <a:hlinkClick r:id="rId2"/>
              </a:rPr>
              <a:t>http://bash.rosmu.ru/activity/announces/307.html</a:t>
            </a:r>
            <a:endParaRPr lang="ru-RU" sz="2400" dirty="0"/>
          </a:p>
          <a:p>
            <a:r>
              <a:rPr lang="ru-RU" sz="2400" dirty="0"/>
              <a:t>Информационный Интернет-канал «Гранты. Конкурсы. Стипендии»  </a:t>
            </a:r>
            <a:r>
              <a:rPr lang="ru-RU" sz="2400" u="sng" dirty="0">
                <a:hlinkClick r:id="rId3"/>
              </a:rPr>
              <a:t>http://www.rsci.ru/grants/</a:t>
            </a:r>
            <a:endParaRPr lang="ru-RU" sz="2400" dirty="0"/>
          </a:p>
          <a:p>
            <a:r>
              <a:rPr lang="ru-RU" sz="2400" dirty="0"/>
              <a:t>Официальный сайт «Стипендии, конкурсы и гранты» </a:t>
            </a:r>
            <a:r>
              <a:rPr lang="ru-RU" sz="2400" u="sng" dirty="0">
                <a:hlinkClick r:id="rId4"/>
              </a:rPr>
              <a:t>http://grantist.com/</a:t>
            </a:r>
            <a:endParaRPr lang="ru-RU" sz="2400" dirty="0"/>
          </a:p>
          <a:p>
            <a:r>
              <a:rPr lang="ru-RU" sz="2400" dirty="0"/>
              <a:t>Официальный сайт «Конкурсы, гранты, конференции» </a:t>
            </a:r>
            <a:r>
              <a:rPr lang="ru-RU" sz="2400" u="sng" dirty="0">
                <a:hlinkClick r:id="rId5"/>
              </a:rPr>
              <a:t>http://vsekonkursy.ru/</a:t>
            </a:r>
            <a:endParaRPr lang="ru-RU" sz="2400" dirty="0"/>
          </a:p>
          <a:p>
            <a:r>
              <a:rPr lang="ru-RU" sz="2400" dirty="0"/>
              <a:t>Официальный сайт «Гранты, стипендии, стажировки! Обучение за рубежом» </a:t>
            </a:r>
            <a:r>
              <a:rPr lang="ru-RU" sz="2400" u="sng" dirty="0">
                <a:hlinkClick r:id="rId6"/>
              </a:rPr>
              <a:t>www.gradstudyabroad.ru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b="1" dirty="0"/>
              <a:t>Грант Президента РФ: </a:t>
            </a:r>
            <a:r>
              <a:rPr lang="ru-RU" sz="2400" b="1" u="sng" dirty="0">
                <a:hlinkClick r:id="rId2"/>
              </a:rPr>
              <a:t>https://grants.extech.ru/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Ежегодно выделяются на конкурсной основе: </a:t>
            </a:r>
          </a:p>
          <a:p>
            <a:r>
              <a:rPr lang="ru-RU" dirty="0"/>
              <a:t>400 грантов по </a:t>
            </a:r>
            <a:r>
              <a:rPr lang="ru-RU" b="1" i="1" dirty="0"/>
              <a:t>600 тыс. руб</a:t>
            </a:r>
            <a:r>
              <a:rPr lang="ru-RU" dirty="0"/>
              <a:t>. для </a:t>
            </a:r>
            <a:r>
              <a:rPr lang="ru-RU" b="1" i="1" dirty="0"/>
              <a:t>кандидатов наук</a:t>
            </a:r>
            <a:r>
              <a:rPr lang="ru-RU" dirty="0"/>
              <a:t>, возраст которых </a:t>
            </a:r>
            <a:r>
              <a:rPr lang="ru-RU" u="sng" dirty="0"/>
              <a:t>на период завершения проекта</a:t>
            </a:r>
            <a:r>
              <a:rPr lang="ru-RU" dirty="0"/>
              <a:t> будет не более 35 лет;</a:t>
            </a:r>
          </a:p>
          <a:p>
            <a:r>
              <a:rPr lang="ru-RU" dirty="0"/>
              <a:t>60 грантов по </a:t>
            </a:r>
            <a:r>
              <a:rPr lang="ru-RU" b="1" i="1" dirty="0"/>
              <a:t>1 млн. руб</a:t>
            </a:r>
            <a:r>
              <a:rPr lang="ru-RU" dirty="0"/>
              <a:t>. для </a:t>
            </a:r>
            <a:r>
              <a:rPr lang="ru-RU" b="1" i="1" dirty="0"/>
              <a:t>докторов наук</a:t>
            </a:r>
            <a:r>
              <a:rPr lang="ru-RU" dirty="0"/>
              <a:t>, возраст которых </a:t>
            </a:r>
            <a:r>
              <a:rPr lang="ru-RU" u="sng" dirty="0"/>
              <a:t>на период завершения проекта</a:t>
            </a:r>
            <a:r>
              <a:rPr lang="ru-RU" dirty="0"/>
              <a:t> будет не более 40 лет.</a:t>
            </a:r>
          </a:p>
          <a:p>
            <a:r>
              <a:rPr lang="ru-RU" dirty="0"/>
              <a:t>Выполняется в течение  двух лет.</a:t>
            </a:r>
          </a:p>
          <a:p>
            <a:endParaRPr lang="ru-RU" b="1" dirty="0"/>
          </a:p>
          <a:p>
            <a:pPr>
              <a:buNone/>
            </a:pPr>
            <a:r>
              <a:rPr lang="ru-RU" b="1" i="1" dirty="0"/>
              <a:t>Области знания:</a:t>
            </a:r>
            <a:endParaRPr lang="ru-RU" i="1" dirty="0"/>
          </a:p>
          <a:p>
            <a:r>
              <a:rPr lang="ru-RU" dirty="0"/>
              <a:t>Математика и механика.</a:t>
            </a:r>
          </a:p>
          <a:p>
            <a:r>
              <a:rPr lang="ru-RU" dirty="0"/>
              <a:t>Физика и астрономия.</a:t>
            </a:r>
          </a:p>
          <a:p>
            <a:r>
              <a:rPr lang="ru-RU" dirty="0"/>
              <a:t>Химия, новые материалы и химические технологии.</a:t>
            </a:r>
          </a:p>
          <a:p>
            <a:r>
              <a:rPr lang="ru-RU" dirty="0"/>
              <a:t>Биология и науки о жизни.</a:t>
            </a:r>
          </a:p>
          <a:p>
            <a:r>
              <a:rPr lang="ru-RU" dirty="0"/>
              <a:t>Науки о Земле, экологии и рациональном природопользовании.</a:t>
            </a:r>
          </a:p>
          <a:p>
            <a:r>
              <a:rPr lang="ru-RU" dirty="0"/>
              <a:t>Общественные и гуманитарные науки.</a:t>
            </a:r>
          </a:p>
          <a:p>
            <a:r>
              <a:rPr lang="ru-RU" dirty="0"/>
              <a:t>Медицина.</a:t>
            </a:r>
          </a:p>
          <a:p>
            <a:r>
              <a:rPr lang="ru-RU" dirty="0"/>
              <a:t>Технические и инженерные науки.</a:t>
            </a:r>
          </a:p>
          <a:p>
            <a:r>
              <a:rPr lang="ru-RU" dirty="0"/>
              <a:t>Информационно-телекоммуникационные системы и технологии.</a:t>
            </a:r>
          </a:p>
          <a:p>
            <a:r>
              <a:rPr lang="ru-RU" dirty="0"/>
              <a:t>Военные и специальные технологии.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Российский фонд фундаментальных исследований </a:t>
            </a:r>
            <a:r>
              <a:rPr lang="ru-RU" sz="2400" u="sng" dirty="0">
                <a:hlinkClick r:id="rId2"/>
              </a:rPr>
              <a:t>http://www.rfbr.ru/rffi/ru/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fontScale="62500" lnSpcReduction="20000"/>
          </a:bodyPr>
          <a:lstStyle/>
          <a:p>
            <a:r>
              <a:rPr lang="ru-RU" sz="2000" b="1" dirty="0"/>
              <a:t>Конкурс на лучшие научные проекты, выполняемые ведущими молодежными коллективами («Стабильность»)</a:t>
            </a:r>
            <a:r>
              <a:rPr lang="en-US" sz="2000" b="1" dirty="0"/>
              <a:t> </a:t>
            </a:r>
            <a:r>
              <a:rPr lang="ru-RU" sz="2000" b="1" dirty="0"/>
              <a:t>до 17 апреля.</a:t>
            </a:r>
          </a:p>
          <a:p>
            <a:pPr>
              <a:buNone/>
            </a:pPr>
            <a:r>
              <a:rPr lang="ru-RU" sz="2000" dirty="0"/>
              <a:t>- Ученая степень – кандидат или доктор наук; </a:t>
            </a:r>
            <a:r>
              <a:rPr lang="ru-RU" sz="2000" dirty="0" err="1"/>
              <a:t>PhD</a:t>
            </a:r>
            <a:r>
              <a:rPr lang="ru-RU" sz="2000" dirty="0"/>
              <a:t>.</a:t>
            </a:r>
          </a:p>
          <a:p>
            <a:pPr>
              <a:buNone/>
            </a:pPr>
            <a:r>
              <a:rPr lang="ru-RU" sz="2000" dirty="0"/>
              <a:t>- Возраст по состоянию на 31 декабря 2018 года: не старше 39 лет – для доктора наук; не старше 35 лет – для кандидата наук или для </a:t>
            </a:r>
            <a:r>
              <a:rPr lang="ru-RU" sz="2000" dirty="0" err="1"/>
              <a:t>PhD</a:t>
            </a:r>
            <a:r>
              <a:rPr lang="ru-RU" sz="2000" dirty="0"/>
              <a:t>.</a:t>
            </a:r>
          </a:p>
          <a:p>
            <a:pPr>
              <a:buNone/>
            </a:pPr>
            <a:r>
              <a:rPr lang="ru-RU" sz="2000" dirty="0"/>
              <a:t>- Опыт руководства исследовательскими работами, поддержанными отечественными грантами, ведомственными программами, госпрограммами и т.д.</a:t>
            </a:r>
          </a:p>
          <a:p>
            <a:pPr>
              <a:buNone/>
            </a:pPr>
            <a:r>
              <a:rPr lang="ru-RU" sz="2000" dirty="0"/>
              <a:t>Не менее 5 публикаций за последние 5 лет по тематике проекта в журналах, включенных в одну из библиографических баз данных (</a:t>
            </a:r>
            <a:r>
              <a:rPr lang="ru-RU" sz="2000" dirty="0" err="1"/>
              <a:t>Web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Science</a:t>
            </a:r>
            <a:r>
              <a:rPr lang="ru-RU" sz="2000" dirty="0"/>
              <a:t>, </a:t>
            </a:r>
            <a:r>
              <a:rPr lang="ru-RU" sz="2000" dirty="0" err="1"/>
              <a:t>Scopus</a:t>
            </a:r>
            <a:r>
              <a:rPr lang="ru-RU" sz="2000" dirty="0"/>
              <a:t>).</a:t>
            </a:r>
          </a:p>
          <a:p>
            <a:pPr>
              <a:buNone/>
            </a:pPr>
            <a:r>
              <a:rPr lang="ru-RU" sz="2000" dirty="0"/>
              <a:t>Совместные публикации с не менее чем половиной членов коллектива (под совместной публикацией понимается публикация руководителя коллектива в соавторстве с не менее чем одним членом коллектива).</a:t>
            </a:r>
          </a:p>
          <a:p>
            <a:r>
              <a:rPr lang="ru-RU" sz="2000" b="1" dirty="0"/>
              <a:t>Конкурс проектов 2018 года фундаментальных научных исследований, выполняемых молодыми учеными (Мой первый грант)</a:t>
            </a:r>
          </a:p>
          <a:p>
            <a:pPr>
              <a:buNone/>
            </a:pPr>
            <a:r>
              <a:rPr lang="ru-RU" sz="2000" dirty="0"/>
              <a:t>- наличие высшего образования,</a:t>
            </a:r>
          </a:p>
          <a:p>
            <a:pPr>
              <a:buNone/>
            </a:pPr>
            <a:r>
              <a:rPr lang="ru-RU" sz="2000" dirty="0"/>
              <a:t>- отсутствие опыта руководства проектом, который был поддержан РФФИ";</a:t>
            </a:r>
          </a:p>
          <a:p>
            <a:pPr>
              <a:buNone/>
            </a:pPr>
            <a:r>
              <a:rPr lang="ru-RU" sz="2000" dirty="0"/>
              <a:t>- наличие не менее одной публикации по теме Проекта в журнале, включенном в одну из систем цитирования (библиографических баз): РИНЦ, </a:t>
            </a:r>
            <a:r>
              <a:rPr lang="ru-RU" sz="2000" dirty="0" err="1"/>
              <a:t>Web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Science</a:t>
            </a:r>
            <a:r>
              <a:rPr lang="ru-RU" sz="2000" dirty="0"/>
              <a:t>.</a:t>
            </a:r>
            <a:endParaRPr lang="en-US" sz="2000" dirty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48DFB-4E4C-4236-9C66-2553CE3C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70713" cy="1320800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Российский научный фонд </a:t>
            </a:r>
            <a:r>
              <a:rPr lang="en-US" dirty="0"/>
              <a:t>http://rscf.ru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0FE7DA-0430-4CDC-84C9-7CEF26089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Конкурс на получение грантов РНФ по мероприятию «Проведение исследований научными группами под руководством молодых ученых» Президентской программы исследовательских проектов</a:t>
            </a:r>
          </a:p>
          <a:p>
            <a:r>
              <a:rPr lang="ru-RU" dirty="0"/>
              <a:t>В конкурсе могут принимать участие проекты научных коллективов под руководством кандидатов или докторов наук в возрасте до 35 лет включительно на момент истечения срока подачи заявки</a:t>
            </a:r>
          </a:p>
          <a:p>
            <a:r>
              <a:rPr lang="ru-RU" dirty="0"/>
              <a:t>Руководитель должен иметь публикации </a:t>
            </a:r>
            <a:r>
              <a:rPr lang="en-US" dirty="0"/>
              <a:t>Scopus </a:t>
            </a:r>
            <a:r>
              <a:rPr lang="ru-RU" dirty="0"/>
              <a:t>и </a:t>
            </a:r>
            <a:r>
              <a:rPr lang="en-US" dirty="0"/>
              <a:t>Web of Science.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Конкурс на получение грантов РНФ по мероприятию «Проведение инициативных исследований молодыми учеными» Президентской программы исследовательских проектов</a:t>
            </a:r>
            <a:endParaRPr lang="en-US" b="1" dirty="0"/>
          </a:p>
          <a:p>
            <a:r>
              <a:rPr lang="ru-RU" dirty="0"/>
              <a:t>В конкурсе могут принимать</a:t>
            </a:r>
            <a:r>
              <a:rPr lang="en-US" dirty="0"/>
              <a:t> </a:t>
            </a:r>
            <a:r>
              <a:rPr lang="ru-RU" dirty="0"/>
              <a:t>участие проекты исследователей в возрасте до 33 лет</a:t>
            </a:r>
            <a:r>
              <a:rPr lang="en-US" dirty="0"/>
              <a:t> </a:t>
            </a:r>
            <a:r>
              <a:rPr lang="ru-RU" dirty="0"/>
              <a:t>включительно на момент истечения срока подачи конкурсной заявки, имеющих ученую</a:t>
            </a:r>
            <a:r>
              <a:rPr lang="en-US" dirty="0"/>
              <a:t> </a:t>
            </a:r>
            <a:r>
              <a:rPr lang="ru-RU" dirty="0"/>
              <a:t>степень кандидата наук</a:t>
            </a:r>
            <a:endParaRPr lang="en-US" dirty="0"/>
          </a:p>
          <a:p>
            <a:r>
              <a:rPr lang="ru-RU" dirty="0"/>
              <a:t>Руководитель должен иметь публикации </a:t>
            </a:r>
            <a:r>
              <a:rPr lang="ru-RU" dirty="0" err="1"/>
              <a:t>Scopus</a:t>
            </a:r>
            <a:r>
              <a:rPr lang="ru-RU" dirty="0"/>
              <a:t> и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20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Требования, предъявляемые к молодому ученому – заявителю гранта</a:t>
            </a:r>
            <a:r>
              <a:rPr lang="ru-RU" sz="2400" dirty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b="1" i="1" dirty="0"/>
              <a:t>Основные</a:t>
            </a:r>
            <a:r>
              <a:rPr lang="ru-RU" sz="2600" dirty="0"/>
              <a:t>:</a:t>
            </a:r>
          </a:p>
          <a:p>
            <a:r>
              <a:rPr lang="ru-RU" sz="2600" dirty="0"/>
              <a:t>возраст до 35/39 лет;</a:t>
            </a:r>
          </a:p>
          <a:p>
            <a:r>
              <a:rPr lang="ru-RU" sz="2600" dirty="0"/>
              <a:t>наличие опыта научно-исследовательской деятельности; </a:t>
            </a:r>
          </a:p>
          <a:p>
            <a:r>
              <a:rPr lang="ru-RU" sz="2600" dirty="0"/>
              <a:t>наличие публикаций по теме проекта за последние 5 лет.</a:t>
            </a:r>
          </a:p>
          <a:p>
            <a:endParaRPr lang="ru-RU" sz="2600" dirty="0"/>
          </a:p>
          <a:p>
            <a:pPr>
              <a:buNone/>
            </a:pPr>
            <a:r>
              <a:rPr lang="ru-RU" sz="2600" b="1" i="1" dirty="0"/>
              <a:t>Дополнительные</a:t>
            </a:r>
            <a:r>
              <a:rPr lang="ru-RU" sz="2600" dirty="0"/>
              <a:t>:</a:t>
            </a:r>
          </a:p>
          <a:p>
            <a:r>
              <a:rPr lang="ru-RU" sz="2600" dirty="0"/>
              <a:t>наличие публикаций в высокорейтинговых журналах, в т.ч. на иностранном языке;</a:t>
            </a:r>
          </a:p>
          <a:p>
            <a:r>
              <a:rPr lang="ru-RU" sz="2600" dirty="0"/>
              <a:t>наличие наград и премий за научную деятельность;</a:t>
            </a:r>
          </a:p>
          <a:p>
            <a:r>
              <a:rPr lang="ru-RU" sz="2600" dirty="0"/>
              <a:t>опыт руководства проектами или участия в научных проектах.</a:t>
            </a:r>
          </a:p>
          <a:p>
            <a:r>
              <a:rPr lang="ru-RU" sz="2600" dirty="0"/>
              <a:t>ведение научно-исследовательской деятельности в рамках одного из приоритетного направления развития науки, технологий, техники.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D054E-B220-43DA-8B5B-F892A530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Совет по грантам Президента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CD919F-599D-4497-B3D8-557B17373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511256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Стипендии Президента Российской Федерации назначаются по приоритетным направлениям модернизации российской экономики: </a:t>
            </a:r>
          </a:p>
          <a:p>
            <a:r>
              <a:rPr lang="ru-RU" dirty="0"/>
              <a:t>Энергоэффективность и энергосбережение, в том числе вопросы разработки новых видов топлива; Ядерные технологии;</a:t>
            </a:r>
            <a:r>
              <a:rPr lang="en-US" dirty="0"/>
              <a:t> </a:t>
            </a:r>
            <a:r>
              <a:rPr lang="ru-RU" dirty="0"/>
              <a:t>Космические технологии, связанные с телекоммуникациями, включая и ГЛОНАСС, и программу развития наземной инфраструктуры;</a:t>
            </a:r>
            <a:r>
              <a:rPr lang="en-US" dirty="0"/>
              <a:t> </a:t>
            </a:r>
            <a:r>
              <a:rPr lang="ru-RU" dirty="0"/>
              <a:t>Медицинские технологии, прежде всего диагностическое оборудование, а также лекарственные средства;</a:t>
            </a:r>
            <a:r>
              <a:rPr lang="en-US" dirty="0"/>
              <a:t> </a:t>
            </a:r>
            <a:r>
              <a:rPr lang="ru-RU" dirty="0"/>
              <a:t>Стратегические информационные технологии, включая вопросы создания суперкомпьютеров и разработки программного обеспечения.</a:t>
            </a:r>
          </a:p>
          <a:p>
            <a:r>
              <a:rPr lang="ru-RU" dirty="0"/>
              <a:t>Кандидатами на назначение стипендии могут быть молодые (до 35 лет) ученые и аспиранты, которые </a:t>
            </a:r>
          </a:p>
          <a:p>
            <a:r>
              <a:rPr lang="ru-RU" dirty="0"/>
              <a:t>являются гражданами Российской Федерации осуществляют перспективные исследования и разработки по приоритетным направлениям модернизации российской экономики, </a:t>
            </a:r>
          </a:p>
          <a:p>
            <a:r>
              <a:rPr lang="ru-RU" dirty="0"/>
              <a:t>имеют опубликованные научные труды в ведущих рецензируемых научных журналах и изданиях, отражающие основные научные работы молодого ученого или аспиранта, </a:t>
            </a:r>
          </a:p>
          <a:p>
            <a:r>
              <a:rPr lang="ru-RU" dirty="0"/>
              <a:t>работают на должностях педагогических и научных работников в российских научных организациях и образовательных организациях высшего образования либо обучаются в аспирантуре организаций на очной форме обучения.</a:t>
            </a:r>
          </a:p>
          <a:p>
            <a:r>
              <a:rPr lang="ru-RU" dirty="0"/>
              <a:t>Заявка на участие в конкурсе подается в электронном виде на специализированном сайте ФГБНУ НИИ РИНКЦЭ – grants.extech.ru, регистрация соискателя стипендии на сайте grants.extech.ru и заполнение им интерактивных форм на своей персональной странице являются обязательными.</a:t>
            </a:r>
          </a:p>
        </p:txBody>
      </p:sp>
    </p:spTree>
    <p:extLst>
      <p:ext uri="{BB962C8B-B14F-4D97-AF65-F5344CB8AC3E}">
        <p14:creationId xmlns:p14="http://schemas.microsoft.com/office/powerpoint/2010/main" val="20650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B922F-E4BD-4EE3-9C4F-8B1004FE1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19200"/>
          </a:xfrm>
        </p:spPr>
        <p:txBody>
          <a:bodyPr>
            <a:normAutofit/>
          </a:bodyPr>
          <a:lstStyle/>
          <a:p>
            <a:r>
              <a:rPr lang="ru-RU" sz="2800" dirty="0"/>
              <a:t>Совет при Президенте Российской Федерации по науке и образованию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1CABDA-D546-4EB3-BCBF-81A9C298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- премии Президента РФ в области науки и инноваций для молодых ученых. Премия Президента Российской Федерации присуждается:</a:t>
            </a:r>
          </a:p>
          <a:p>
            <a:r>
              <a:rPr lang="ru-RU" dirty="0"/>
              <a:t>за результаты научных исследований, внесших значительный вклад в развитие естественных, технических и гуманитарных наук;</a:t>
            </a:r>
          </a:p>
          <a:p>
            <a:r>
              <a:rPr lang="ru-RU" dirty="0"/>
              <a:t>за разработку образцов новой техники и прогрессивных технологий, обеспечивающих инновационное развитие экономики и социальной сферы, а также укрепление обороноспособности страны.</a:t>
            </a:r>
          </a:p>
          <a:p>
            <a:r>
              <a:rPr lang="ru-RU" dirty="0"/>
              <a:t>Регистрация представлений на соискателей премии Президента Российской Федерации в области науки и инноваций для молодых ученых и прилагаемых к ним материалов в электронном виде производятся на сайте Российского научного фонда http://grant.rscf.ru/awards/.</a:t>
            </a:r>
          </a:p>
          <a:p>
            <a:r>
              <a:rPr lang="ru-RU" dirty="0"/>
              <a:t>Может быть только одна заявка от вуза.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02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7BF3A-A5E9-4413-AD43-6D2345A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>
            <a:normAutofit/>
          </a:bodyPr>
          <a:lstStyle/>
          <a:p>
            <a:r>
              <a:rPr lang="ru-RU" sz="2400" dirty="0"/>
              <a:t>Фонд Михаила Прохорова </a:t>
            </a:r>
            <a:r>
              <a:rPr lang="en-US" sz="2400" dirty="0"/>
              <a:t>www.prokhorovfund.ru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F45A62-DF33-4FC3-82B4-FBD9CC37C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448457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Проводит открытый благотворительный конкурс на финансирование </a:t>
            </a:r>
            <a:r>
              <a:rPr lang="ru-RU" dirty="0" err="1"/>
              <a:t>тревел</a:t>
            </a:r>
            <a:r>
              <a:rPr lang="ru-RU" dirty="0"/>
              <a:t>-грантов для участия в научных конференциях и семинарах, работы в архивах и библиотеках, стажировок в научных учреждениях страны и за рубежом для студентов старших курсов, аспирантов и молодых преподавателей (в возрасте до 35 лет).</a:t>
            </a:r>
          </a:p>
          <a:p>
            <a:r>
              <a:rPr lang="ru-RU" dirty="0"/>
              <a:t>Регионы: Сибирский, Уральский и Дальневосточный федеральные округа, Воронежская, Липецкая, Тамбовская и Рязанская области, Пермский край, город Тольятти. </a:t>
            </a:r>
          </a:p>
          <a:p>
            <a:r>
              <a:rPr lang="ru-RU" dirty="0"/>
              <a:t>Гуманитарные науки.</a:t>
            </a:r>
          </a:p>
          <a:p>
            <a:r>
              <a:rPr lang="ru-RU" dirty="0"/>
              <a:t>Требования к кандидатам: </a:t>
            </a:r>
          </a:p>
          <a:p>
            <a:r>
              <a:rPr lang="ru-RU" dirty="0"/>
              <a:t>постоянно проживающие и обучающиеся в регионах действия конкурса граждане Российской Федерации; имеющие диплом о высшем образовании или билет студента (аспиранта) на момент подачи заявки; имеющие подтверждение от научного руководителя и руководителя ВУЗа о необходимости поездки для продолжения научно-исследовательской работы заявителя (рекомендательные письма и ходатайства). </a:t>
            </a:r>
          </a:p>
          <a:p>
            <a:r>
              <a:rPr lang="ru-RU" dirty="0"/>
              <a:t>В конкурсе НЕ МОГУТ принять участие кандидаты, имеющие степень кандидата наук или </a:t>
            </a:r>
            <a:r>
              <a:rPr lang="ru-RU" dirty="0" err="1"/>
              <a:t>PhD</a:t>
            </a:r>
            <a:r>
              <a:rPr lang="ru-RU" dirty="0"/>
              <a:t>.</a:t>
            </a:r>
          </a:p>
          <a:p>
            <a:r>
              <a:rPr lang="ru-RU" dirty="0"/>
              <a:t>Максимальная сумма запрашиваемой поддержки : 100 000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23988059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628</TotalTime>
  <Words>1356</Words>
  <Application>Microsoft Office PowerPoint</Application>
  <PresentationFormat>Экран (4:3)</PresentationFormat>
  <Paragraphs>100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Aharoni</vt:lpstr>
      <vt:lpstr>Arial</vt:lpstr>
      <vt:lpstr>Trebuchet MS</vt:lpstr>
      <vt:lpstr>Wingdings 3</vt:lpstr>
      <vt:lpstr>Аспект</vt:lpstr>
      <vt:lpstr>научно-методический семинар  «Инструменты поддержки исследований молодых ученых:  премии, стипендии, гранты» </vt:lpstr>
      <vt:lpstr>Специализированные сайты с информацией по грантам:</vt:lpstr>
      <vt:lpstr>Грант Президента РФ: https://grants.extech.ru/</vt:lpstr>
      <vt:lpstr>Российский фонд фундаментальных исследований http://www.rfbr.ru/rffi/ru/</vt:lpstr>
      <vt:lpstr>Российский научный фонд http://rscf.ru</vt:lpstr>
      <vt:lpstr>Требования, предъявляемые к молодому ученому – заявителю гранта:</vt:lpstr>
      <vt:lpstr>Совет по грантам Президента РФ</vt:lpstr>
      <vt:lpstr>Совет при Президенте Российской Федерации по науке и образованию </vt:lpstr>
      <vt:lpstr>Фонд Михаила Прохорова www.prokhorovfund.ru</vt:lpstr>
      <vt:lpstr>Фонд поддержки образования и науки (Алфёровский фонд)</vt:lpstr>
      <vt:lpstr>конкурс среди аспирантов на получение стипендии имени Н.Н. Муравьева-Амурского (Постановление Губернатора Хабаровского края)</vt:lpstr>
      <vt:lpstr>Стипендии Правительства РФ для аспирантов обучающихся по очной форме обучения за счет федерального бюджета</vt:lpstr>
      <vt:lpstr>Стипендии Президента РФ для аспирантов, обучающихся за рубежом, по очной форме обучения за счет федерального бюджета, на 2018/19 учебный год</vt:lpstr>
      <vt:lpstr>Конкурсы, конференции, премии и гранты https://active.knastu.ru/</vt:lpstr>
      <vt:lpstr>Конкурсы, конференции, премии и гранты https://active.knastu.ru/</vt:lpstr>
      <vt:lpstr>Конкурсы, конференции, премии и гранты https://active.knastu.ru/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ОСНОВНЫЕ ФОНДЫ ПОДДЕРЖКИ ИССЛЕДОВАНИЙ МОЛОДЫХ УЧЕНЫХ И ИХ ТРЕБОВАНИЯ</dc:title>
  <dc:creator>User</dc:creator>
  <cp:lastModifiedBy>Ахметова Анна Валинуровна</cp:lastModifiedBy>
  <cp:revision>58</cp:revision>
  <dcterms:created xsi:type="dcterms:W3CDTF">2015-09-25T00:54:46Z</dcterms:created>
  <dcterms:modified xsi:type="dcterms:W3CDTF">2018-03-29T01:33:01Z</dcterms:modified>
</cp:coreProperties>
</file>