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9" r:id="rId3"/>
    <p:sldId id="258" r:id="rId4"/>
    <p:sldId id="259" r:id="rId5"/>
    <p:sldId id="260" r:id="rId6"/>
    <p:sldId id="270" r:id="rId7"/>
    <p:sldId id="266" r:id="rId8"/>
    <p:sldId id="274" r:id="rId9"/>
    <p:sldId id="267" r:id="rId10"/>
    <p:sldId id="272" r:id="rId11"/>
    <p:sldId id="271" r:id="rId12"/>
    <p:sldId id="261" r:id="rId13"/>
    <p:sldId id="262" r:id="rId14"/>
    <p:sldId id="276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C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707" autoAdjust="0"/>
  </p:normalViewPr>
  <p:slideViewPr>
    <p:cSldViewPr>
      <p:cViewPr>
        <p:scale>
          <a:sx n="75" d="100"/>
          <a:sy n="75" d="100"/>
        </p:scale>
        <p:origin x="-1812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4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7C494-4402-44CA-B596-BD62D66AC515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54DF6-C0C5-44CA-992B-051F006E2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4DF6-C0C5-44CA-992B-051F006E2D8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4DF6-C0C5-44CA-992B-051F006E2D8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4DF6-C0C5-44CA-992B-051F006E2D8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4DF6-C0C5-44CA-992B-051F006E2D8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4DF6-C0C5-44CA-992B-051F006E2D8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4DF6-C0C5-44CA-992B-051F006E2D8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4DF6-C0C5-44CA-992B-051F006E2D8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54DF6-C0C5-44CA-992B-051F006E2D8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4233-D876-4225-820E-519F2CE7EB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6C3-FAC1-4D5E-AA7A-FC527E56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4233-D876-4225-820E-519F2CE7EB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6C3-FAC1-4D5E-AA7A-FC527E56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4233-D876-4225-820E-519F2CE7EB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6C3-FAC1-4D5E-AA7A-FC527E56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4233-D876-4225-820E-519F2CE7EB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6C3-FAC1-4D5E-AA7A-FC527E56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4233-D876-4225-820E-519F2CE7EB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6C3-FAC1-4D5E-AA7A-FC527E56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4233-D876-4225-820E-519F2CE7EB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6C3-FAC1-4D5E-AA7A-FC527E56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4233-D876-4225-820E-519F2CE7EB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6C3-FAC1-4D5E-AA7A-FC527E56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4233-D876-4225-820E-519F2CE7EB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6C3-FAC1-4D5E-AA7A-FC527E56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4233-D876-4225-820E-519F2CE7EB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6C3-FAC1-4D5E-AA7A-FC527E56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4233-D876-4225-820E-519F2CE7EB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6C3-FAC1-4D5E-AA7A-FC527E56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4233-D876-4225-820E-519F2CE7EB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6C3-FAC1-4D5E-AA7A-FC527E56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4233-D876-4225-820E-519F2CE7EBDD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B16C3-FAC1-4D5E-AA7A-FC527E569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ima\Desktop\montag_ustanovki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ima\Desktop\generator_assembly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ma\Pictures\Рисунок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" contrast="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876"/>
            <a:ext cx="77724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2"/>
                </a:solidFill>
              </a:rPr>
              <a:t>Автор: </a:t>
            </a:r>
            <a:r>
              <a:rPr lang="ru-RU" sz="3100" b="1" dirty="0" err="1" smtClean="0">
                <a:solidFill>
                  <a:schemeClr val="tx2"/>
                </a:solidFill>
              </a:rPr>
              <a:t>Голоколос</a:t>
            </a:r>
            <a:r>
              <a:rPr lang="ru-RU" sz="3100" b="1" dirty="0" smtClean="0">
                <a:solidFill>
                  <a:schemeClr val="tx2"/>
                </a:solidFill>
              </a:rPr>
              <a:t> Дмитрий Анатольевич</a:t>
            </a:r>
            <a:r>
              <a:rPr lang="ru-RU" sz="3100" dirty="0" smtClean="0">
                <a:solidFill>
                  <a:schemeClr val="tx2"/>
                </a:solidFill>
              </a:rPr>
              <a:t/>
            </a:r>
            <a:br>
              <a:rPr lang="ru-RU" sz="3100" dirty="0" smtClean="0">
                <a:solidFill>
                  <a:schemeClr val="tx2"/>
                </a:solidFill>
              </a:rPr>
            </a:br>
            <a:endParaRPr lang="ru-RU" sz="31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990074"/>
            <a:ext cx="9144000" cy="1938992"/>
          </a:xfrm>
          <a:prstGeom prst="rect">
            <a:avLst/>
          </a:prstGeom>
          <a:gradFill flip="none" rotWithShape="1">
            <a:gsLst>
              <a:gs pos="48000">
                <a:schemeClr val="bg2">
                  <a:tint val="40000"/>
                  <a:satMod val="350000"/>
                </a:schemeClr>
              </a:gs>
              <a:gs pos="8000">
                <a:schemeClr val="bg2">
                  <a:tint val="40000"/>
                  <a:satMod val="350000"/>
                  <a:alpha val="0"/>
                </a:schemeClr>
              </a:gs>
              <a:gs pos="100000">
                <a:schemeClr val="bg2">
                  <a:shade val="20000"/>
                  <a:satMod val="25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5400000" algn="t" rotWithShape="0">
              <a:prstClr val="black">
                <a:alpha val="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</a:rPr>
              <a:t>ВЫСОКОЭФФЕКТИВНЫЙ ВЕТРОГЕНЕРАТОР    ШИРОКОГО ПРИМЕНЕНИЯ</a:t>
            </a:r>
            <a:endParaRPr lang="ru-RU" sz="40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6000768"/>
            <a:ext cx="9144000" cy="642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6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Комсомольский-на-Амуре Государственный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Технический Университет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knagtu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95987"/>
            <a:ext cx="915988" cy="862013"/>
          </a:xfrm>
          <a:prstGeom prst="rect">
            <a:avLst/>
          </a:prstGeom>
          <a:effectLst>
            <a:outerShdw blurRad="203200" dist="12700" dir="54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НИРС-ФОТО\Остнастка для изгиба лопатси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3320874" cy="4429157"/>
          </a:xfrm>
          <a:prstGeom prst="rect">
            <a:avLst/>
          </a:prstGeom>
          <a:noFill/>
        </p:spPr>
      </p:pic>
      <p:pic>
        <p:nvPicPr>
          <p:cNvPr id="5123" name="Picture 3" descr="E:\НИРС-ФОТО\Оснастка для изгиба лопаст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785926"/>
            <a:ext cx="3346128" cy="2387980"/>
          </a:xfrm>
          <a:prstGeom prst="rect">
            <a:avLst/>
          </a:prstGeom>
          <a:noFill/>
        </p:spPr>
      </p:pic>
      <p:pic>
        <p:nvPicPr>
          <p:cNvPr id="5124" name="Picture 4" descr="E:\НИРС-ФОТО\Остнастка для изгиба лопасти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286256"/>
            <a:ext cx="3123802" cy="23698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608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62CB2C7F-9ED5-463A-A358-44BDDBBE86A3}" type="slidenum">
              <a:rPr lang="ru-RU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pPr algn="ctr"/>
              <a:t>10</a:t>
            </a:fld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2"/>
                </a:solidFill>
              </a:rPr>
              <a:t>НАУЧНО-ТЕХНИЧЕСКИЙ ЗАДЕЛ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28596" y="1214422"/>
            <a:ext cx="7715304" cy="785818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lumMod val="50000"/>
              </a:schemeClr>
            </a:outerShdw>
          </a:effectLst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300" dirty="0" smtClean="0">
                <a:solidFill>
                  <a:schemeClr val="tx2"/>
                </a:solidFill>
              </a:rPr>
              <a:t>Оснастка для изготовления лопастей</a:t>
            </a:r>
            <a:endParaRPr lang="ru-RU" sz="28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43868" y="5934670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fld id="{62CB2C7F-9ED5-463A-A358-44BDDBBE86A3}" type="slidenum">
              <a:rPr lang="ru-RU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pPr algn="ctr"/>
              <a:t>11</a:t>
            </a:fld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2"/>
                </a:solidFill>
              </a:rPr>
              <a:t>НАУЧНО-ТЕХНИЧЕСКИЙ ЗАДЕЛ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8" name="montag_ustanovki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943120"/>
            <a:ext cx="7612060" cy="4772028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428596" y="1214422"/>
            <a:ext cx="8429684" cy="785818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lumMod val="50000"/>
              </a:schemeClr>
            </a:outerShdw>
          </a:effectLst>
        </p:spPr>
        <p:txBody>
          <a:bodyPr>
            <a:noAutofit/>
          </a:bodyPr>
          <a:lstStyle/>
          <a:p>
            <a:pPr>
              <a:lnSpc>
                <a:spcPct val="70000"/>
              </a:lnSpc>
              <a:tabLst>
                <a:tab pos="0" algn="l"/>
              </a:tabLst>
            </a:pPr>
            <a:r>
              <a:rPr lang="ru-RU" sz="3200" dirty="0" smtClean="0"/>
              <a:t>Разработана </a:t>
            </a:r>
            <a:r>
              <a:rPr lang="ru-RU" sz="3200" b="1" dirty="0" smtClean="0"/>
              <a:t>технология</a:t>
            </a:r>
            <a:r>
              <a:rPr lang="ru-RU" sz="3200" dirty="0" smtClean="0"/>
              <a:t> </a:t>
            </a:r>
            <a:r>
              <a:rPr lang="ru-RU" sz="3200" b="1" dirty="0" smtClean="0"/>
              <a:t>монтажа</a:t>
            </a:r>
            <a:r>
              <a:rPr lang="ru-RU" sz="3200" dirty="0" smtClean="0"/>
              <a:t> и </a:t>
            </a:r>
            <a:r>
              <a:rPr lang="ru-RU" sz="3200" b="1" dirty="0" smtClean="0"/>
              <a:t>установки</a:t>
            </a:r>
            <a:r>
              <a:rPr lang="ru-RU" sz="3200" dirty="0" smtClean="0"/>
              <a:t> несущей фермы </a:t>
            </a:r>
            <a:r>
              <a:rPr lang="ru-RU" sz="3200" dirty="0" err="1" smtClean="0"/>
              <a:t>ветроротора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43868" y="5934670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fld id="{62CB2C7F-9ED5-463A-A358-44BDDBBE86A3}" type="slidenum">
              <a:rPr lang="ru-RU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pPr algn="ctr"/>
              <a:t>12</a:t>
            </a:fld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ПЛАН ПО РЕАЛИЗАЦИИ ПРОЕКТА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00034" y="1285860"/>
            <a:ext cx="9358378" cy="492922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lumMod val="50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ru-RU" sz="3200" b="1" dirty="0" smtClean="0"/>
              <a:t>1 этап:</a:t>
            </a:r>
            <a:r>
              <a:rPr lang="ru-RU" sz="32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ru-RU" sz="3200" dirty="0" smtClean="0"/>
              <a:t>Проработка конструкции ветрогенератора</a:t>
            </a: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3200" b="1" dirty="0" smtClean="0"/>
              <a:t>2 этап:</a:t>
            </a:r>
            <a:endParaRPr lang="ru-RU" sz="3200" dirty="0" smtClean="0"/>
          </a:p>
          <a:p>
            <a:pPr lvl="1">
              <a:buFont typeface="Arial" pitchFamily="34" charset="0"/>
              <a:buChar char="•"/>
            </a:pPr>
            <a:r>
              <a:rPr lang="ru-RU" sz="3200" dirty="0" smtClean="0"/>
              <a:t> Выполнение эскизов и чертежей узлов </a:t>
            </a:r>
          </a:p>
          <a:p>
            <a:pPr lvl="1">
              <a:buFont typeface="Arial" pitchFamily="34" charset="0"/>
              <a:buChar char="•"/>
            </a:pPr>
            <a:r>
              <a:rPr lang="ru-RU" sz="3200" dirty="0" smtClean="0"/>
              <a:t> Создание технологической оснастки для изготовления опытного образца</a:t>
            </a:r>
          </a:p>
          <a:p>
            <a:r>
              <a:rPr lang="ru-RU" sz="3200" b="1" dirty="0" smtClean="0"/>
              <a:t>3 этап:</a:t>
            </a:r>
          </a:p>
          <a:p>
            <a:pPr lvl="1">
              <a:buFont typeface="Arial" pitchFamily="34" charset="0"/>
              <a:buChar char="•"/>
            </a:pPr>
            <a:r>
              <a:rPr lang="ru-RU" sz="3200" dirty="0" smtClean="0"/>
              <a:t>Изготовление опытного образца</a:t>
            </a:r>
          </a:p>
          <a:p>
            <a:r>
              <a:rPr lang="ru-RU" sz="3200" b="1" dirty="0" smtClean="0"/>
              <a:t>4 этап:</a:t>
            </a:r>
            <a:endParaRPr lang="ru-RU" sz="3200" dirty="0" smtClean="0"/>
          </a:p>
          <a:p>
            <a:pPr lvl="1">
              <a:buFont typeface="Arial" pitchFamily="34" charset="0"/>
              <a:buChar char="•"/>
            </a:pPr>
            <a:r>
              <a:rPr lang="ru-RU" sz="3200" dirty="0" smtClean="0"/>
              <a:t>Испытания , снятие рабочих характеристик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43868" y="5934670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fld id="{62CB2C7F-9ED5-463A-A358-44BDDBBE86A3}" type="slidenum">
              <a:rPr lang="ru-RU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pPr algn="ctr"/>
              <a:t>13</a:t>
            </a:fld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ПОТЕНЦИАЛЬНЫЕ ПОТРЕБИТЕЛИ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sz="3600" b="1" dirty="0" smtClean="0">
                <a:solidFill>
                  <a:schemeClr val="bg2"/>
                </a:solidFill>
              </a:rPr>
              <a:t>И ЁМКОСТЬ РЫНКА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714348" y="1643074"/>
            <a:ext cx="7715304" cy="3286124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lumMod val="50000"/>
              </a:schemeClr>
            </a:outerShdw>
          </a:effectLst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tx2"/>
                </a:solidFill>
              </a:rPr>
              <a:t> Собственники жилья:</a:t>
            </a:r>
          </a:p>
          <a:p>
            <a:pPr lvl="1">
              <a:buFont typeface="Arial" pitchFamily="34" charset="0"/>
              <a:buChar char="•"/>
            </a:pPr>
            <a:r>
              <a:rPr lang="ru-RU" sz="3300" dirty="0" smtClean="0">
                <a:solidFill>
                  <a:schemeClr val="tx2"/>
                </a:solidFill>
              </a:rPr>
              <a:t>Коттеджи</a:t>
            </a:r>
          </a:p>
          <a:p>
            <a:pPr lvl="1">
              <a:buFont typeface="Arial" pitchFamily="34" charset="0"/>
              <a:buChar char="•"/>
            </a:pPr>
            <a:r>
              <a:rPr lang="ru-RU" sz="3300" dirty="0" smtClean="0">
                <a:solidFill>
                  <a:schemeClr val="tx2"/>
                </a:solidFill>
              </a:rPr>
              <a:t>Дачи</a:t>
            </a:r>
          </a:p>
          <a:p>
            <a:pPr lvl="1">
              <a:buFont typeface="Arial" pitchFamily="34" charset="0"/>
              <a:buChar char="•"/>
            </a:pPr>
            <a:r>
              <a:rPr lang="ru-RU" sz="3300" dirty="0" smtClean="0">
                <a:solidFill>
                  <a:schemeClr val="tx2"/>
                </a:solidFill>
              </a:rPr>
              <a:t>Частные дома</a:t>
            </a:r>
          </a:p>
          <a:p>
            <a:pPr lvl="1">
              <a:buFont typeface="Arial" pitchFamily="34" charset="0"/>
              <a:buChar char="•"/>
            </a:pPr>
            <a:endParaRPr lang="ru-RU" sz="33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tx2"/>
                </a:solidFill>
              </a:rPr>
              <a:t> Ёмкость рынка: </a:t>
            </a:r>
          </a:p>
          <a:p>
            <a:pPr lvl="1"/>
            <a:r>
              <a:rPr lang="ru-RU" sz="3300" dirty="0" smtClean="0">
                <a:solidFill>
                  <a:schemeClr val="tx2"/>
                </a:solidFill>
              </a:rPr>
              <a:t>10 тыс. установок.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43868" y="5934670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fld id="{62CB2C7F-9ED5-463A-A358-44BDDBBE86A3}" type="slidenum">
              <a:rPr lang="ru-RU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pPr algn="ctr"/>
              <a:t>14</a:t>
            </a:fld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КОНКУРЕНТНЫЕ ПРИЕМУЩЕСТВА</a:t>
            </a:r>
            <a:endParaRPr lang="ru-RU" b="1" dirty="0">
              <a:solidFill>
                <a:schemeClr val="bg2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214422"/>
          <a:ext cx="8483600" cy="485778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071834"/>
                <a:gridCol w="1571636"/>
                <a:gridCol w="1857388"/>
                <a:gridCol w="1982742"/>
              </a:tblGrid>
              <a:tr h="603250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Проектное решение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Вертикальная</a:t>
                      </a:r>
                      <a:r>
                        <a:rPr lang="ru-RU" sz="1800" b="1" baseline="0" dirty="0" smtClean="0">
                          <a:solidFill>
                            <a:schemeClr val="tx2"/>
                          </a:solidFill>
                        </a:rPr>
                        <a:t> ось вращения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Горизонтальная ось вращения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Стартовая скорость, 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м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/c</a:t>
                      </a:r>
                      <a:endParaRPr lang="ru-RU" sz="18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0,8 </a:t>
                      </a:r>
                      <a:endParaRPr lang="ru-RU" sz="24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 2,5- 4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</a:tr>
              <a:tr h="402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Порог включения</a:t>
                      </a:r>
                      <a:r>
                        <a:rPr lang="ru-RU" sz="1800" b="1" baseline="0" dirty="0" smtClean="0">
                          <a:solidFill>
                            <a:schemeClr val="tx2"/>
                          </a:solidFill>
                        </a:rPr>
                        <a:t> генератора, 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м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/c</a:t>
                      </a:r>
                      <a:endParaRPr lang="ru-RU" sz="18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2,5 – 3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3 – 4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</a:tr>
              <a:tr h="405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Номинальная</a:t>
                      </a:r>
                      <a:r>
                        <a:rPr lang="ru-RU" sz="1800" b="1" baseline="0" dirty="0" smtClean="0">
                          <a:solidFill>
                            <a:schemeClr val="tx2"/>
                          </a:solidFill>
                        </a:rPr>
                        <a:t> скорость, 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м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/c</a:t>
                      </a:r>
                      <a:endParaRPr lang="ru-RU" sz="18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2"/>
                          </a:solidFill>
                        </a:rPr>
                        <a:t>10 </a:t>
                      </a:r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13,5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</a:tr>
              <a:tr h="347666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Направление</a:t>
                      </a:r>
                      <a:r>
                        <a:rPr lang="ru-RU" sz="1800" b="1" baseline="0" dirty="0" smtClean="0">
                          <a:solidFill>
                            <a:schemeClr val="tx2"/>
                          </a:solidFill>
                        </a:rPr>
                        <a:t> ветра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Любое</a:t>
                      </a:r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Любое</a:t>
                      </a:r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Фронтальное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Скорость вращения, об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/</a:t>
                      </a:r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мин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200</a:t>
                      </a:r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250-350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500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Эффективность при </a:t>
                      </a:r>
                      <a:r>
                        <a:rPr lang="ru-RU" sz="1800" b="1" dirty="0" err="1" smtClean="0">
                          <a:solidFill>
                            <a:schemeClr val="tx2"/>
                          </a:solidFill>
                        </a:rPr>
                        <a:t>турбелентности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Стабильная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Стабильная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>Нестабильная</a:t>
                      </a:r>
                      <a:endParaRPr lang="ru-RU" sz="2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  <a:tr h="341646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КПД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45%</a:t>
                      </a:r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15-20%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25-30%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</a:tr>
              <a:tr h="505494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2"/>
                          </a:solidFill>
                        </a:rPr>
                        <a:t>Удельная стоимость,</a:t>
                      </a:r>
                      <a:r>
                        <a:rPr lang="ru-RU" sz="1800" b="1" baseline="0" dirty="0" smtClean="0">
                          <a:solidFill>
                            <a:schemeClr val="tx2"/>
                          </a:solidFill>
                        </a:rPr>
                        <a:t> за кВт</a:t>
                      </a:r>
                      <a:endParaRPr lang="ru-RU" sz="1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2"/>
                          </a:solidFill>
                        </a:rPr>
                        <a:t>12 000</a:t>
                      </a:r>
                      <a:endParaRPr lang="ru-RU" sz="2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15 000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/>
                          </a:solidFill>
                        </a:rPr>
                        <a:t>20 000</a:t>
                      </a:r>
                      <a:endParaRPr lang="ru-RU" sz="2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3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КОНКУРЕНТНЫЕ ПРИЕМУЩЕСТВА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sz="3600" b="1" dirty="0" smtClean="0">
                <a:solidFill>
                  <a:schemeClr val="bg2"/>
                </a:solidFill>
              </a:rPr>
              <a:t>ЭКОНОМИЧЕСКАЯ ЭФФЕКТИВНОСТЬ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43900" y="542926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62CB2C7F-9ED5-463A-A358-44BDDBBE86A3}" type="slidenum">
              <a:rPr lang="ru-RU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pPr algn="ctr"/>
              <a:t>15</a:t>
            </a:fld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14348" y="1643074"/>
            <a:ext cx="7715304" cy="3286124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lumMod val="50000"/>
              </a:schemeClr>
            </a:outerShdw>
          </a:effectLst>
        </p:spPr>
        <p:txBody>
          <a:bodyPr>
            <a:noAutofit/>
          </a:bodyPr>
          <a:lstStyle/>
          <a:p>
            <a:pPr>
              <a:spcAft>
                <a:spcPts val="800"/>
              </a:spcAft>
              <a:buFont typeface="Arial" pitchFamily="34" charset="0"/>
              <a:buChar char="•"/>
            </a:pPr>
            <a:r>
              <a:rPr lang="ru-RU" sz="3300" b="1" dirty="0" smtClean="0"/>
              <a:t> Удельная стоимость мощности </a:t>
            </a:r>
            <a:r>
              <a:rPr lang="ru-RU" sz="3300" dirty="0" smtClean="0"/>
              <a:t>-  12тыс.рублей за 1 кВт</a:t>
            </a:r>
          </a:p>
          <a:p>
            <a:pPr>
              <a:spcAft>
                <a:spcPts val="800"/>
              </a:spcAft>
              <a:buFont typeface="Arial" pitchFamily="34" charset="0"/>
              <a:buChar char="•"/>
            </a:pPr>
            <a:r>
              <a:rPr lang="ru-RU" sz="3300" dirty="0" smtClean="0"/>
              <a:t> </a:t>
            </a:r>
            <a:r>
              <a:rPr lang="ru-RU" sz="3300" b="1" dirty="0" smtClean="0"/>
              <a:t>Высокая надежность - </a:t>
            </a:r>
            <a:r>
              <a:rPr lang="ru-RU" sz="3300" dirty="0" smtClean="0"/>
              <a:t>прочность лопастей, простота и технологичность электрогенератора.</a:t>
            </a:r>
          </a:p>
          <a:p>
            <a:pPr>
              <a:spcAft>
                <a:spcPts val="800"/>
              </a:spcAft>
              <a:buFont typeface="Arial" pitchFamily="34" charset="0"/>
              <a:buChar char="•"/>
            </a:pPr>
            <a:r>
              <a:rPr lang="ru-RU" sz="3300" dirty="0" smtClean="0"/>
              <a:t> </a:t>
            </a:r>
            <a:r>
              <a:rPr lang="ru-RU" sz="3300" b="1" dirty="0" smtClean="0"/>
              <a:t>Легкость монтажа - </a:t>
            </a:r>
            <a:r>
              <a:rPr lang="ru-RU" sz="3300" dirty="0" smtClean="0"/>
              <a:t>ручная установка на рабочее место без </a:t>
            </a:r>
            <a:r>
              <a:rPr lang="ru-RU" sz="3300" dirty="0" err="1" smtClean="0"/>
              <a:t>подьемного</a:t>
            </a:r>
            <a:r>
              <a:rPr lang="ru-RU" sz="3300" dirty="0" smtClean="0"/>
              <a:t> крана.</a:t>
            </a: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ma\Pictures\Рисунок1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" contrast="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  <a:effectLst>
            <a:outerShdw blurRad="50800" dist="38100" dir="2700000" algn="tl" rotWithShape="0">
              <a:schemeClr val="bg1">
                <a:alpha val="73000"/>
              </a:schemeClr>
            </a:outerShdw>
          </a:effectLst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500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</a:rPr>
              <a:t>ЦЕЛИ ВЫПОЛНЕНИЯ ПРОЕКТА</a:t>
            </a:r>
            <a:endParaRPr lang="ru-RU" sz="4000" b="1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9144000" cy="4525963"/>
          </a:xfrm>
          <a:effectLst>
            <a:outerShdw blurRad="50800" dist="38100" dir="2700000" algn="tl" rotWithShape="0">
              <a:schemeClr val="accent1">
                <a:lumMod val="50000"/>
              </a:schemeClr>
            </a:outerShdw>
          </a:effectLst>
        </p:spPr>
        <p:txBody>
          <a:bodyPr>
            <a:normAutofit/>
          </a:bodyPr>
          <a:lstStyle/>
          <a:p>
            <a:pPr>
              <a:spcAft>
                <a:spcPts val="500"/>
              </a:spcAft>
            </a:pPr>
            <a:r>
              <a:rPr lang="ru-RU" sz="3300" dirty="0" smtClean="0">
                <a:solidFill>
                  <a:schemeClr val="tx2"/>
                </a:solidFill>
              </a:rPr>
              <a:t>Разработка </a:t>
            </a:r>
            <a:r>
              <a:rPr lang="ru-RU" sz="3300" b="1" dirty="0" smtClean="0">
                <a:solidFill>
                  <a:schemeClr val="tx2"/>
                </a:solidFill>
              </a:rPr>
              <a:t>конструкции</a:t>
            </a:r>
            <a:r>
              <a:rPr lang="ru-RU" sz="3300" dirty="0" smtClean="0">
                <a:solidFill>
                  <a:schemeClr val="tx2"/>
                </a:solidFill>
              </a:rPr>
              <a:t> ветрогенератора  небольшой мощности  с повышенным КПД для широкого применения;</a:t>
            </a:r>
          </a:p>
          <a:p>
            <a:pPr>
              <a:spcAft>
                <a:spcPts val="500"/>
              </a:spcAft>
            </a:pPr>
            <a:r>
              <a:rPr lang="ru-RU" sz="3300" dirty="0" smtClean="0">
                <a:solidFill>
                  <a:schemeClr val="tx2"/>
                </a:solidFill>
              </a:rPr>
              <a:t>Разработка </a:t>
            </a:r>
            <a:r>
              <a:rPr lang="ru-RU" sz="3300" b="1" dirty="0" smtClean="0">
                <a:solidFill>
                  <a:schemeClr val="tx2"/>
                </a:solidFill>
              </a:rPr>
              <a:t>технологии</a:t>
            </a:r>
            <a:r>
              <a:rPr lang="ru-RU" sz="3300" dirty="0" smtClean="0">
                <a:solidFill>
                  <a:schemeClr val="tx2"/>
                </a:solidFill>
              </a:rPr>
              <a:t> изготовления основных узлов</a:t>
            </a:r>
            <a:r>
              <a:rPr lang="en-US" sz="3300" dirty="0" smtClean="0">
                <a:solidFill>
                  <a:schemeClr val="tx2"/>
                </a:solidFill>
              </a:rPr>
              <a:t>.</a:t>
            </a:r>
            <a:endParaRPr lang="ru-RU" sz="3300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08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62CB2C7F-9ED5-463A-A358-44BDDBBE86A3}" type="slidenum">
              <a:rPr lang="ru-RU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pPr algn="ctr"/>
              <a:t>2</a:t>
            </a:fld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 descr="knagtu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95987"/>
            <a:ext cx="915988" cy="862013"/>
          </a:xfrm>
          <a:prstGeom prst="rect">
            <a:avLst/>
          </a:prstGeom>
          <a:effectLst>
            <a:outerShdw blurRad="203200" dist="12700" dir="54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08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62CB2C7F-9ED5-463A-A358-44BDDBBE86A3}" type="slidenum">
              <a:rPr lang="ru-RU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pPr algn="ctr"/>
              <a:t>3</a:t>
            </a:fld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 descr="knagt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95987"/>
            <a:ext cx="915988" cy="862013"/>
          </a:xfrm>
          <a:prstGeom prst="rect">
            <a:avLst/>
          </a:prstGeom>
          <a:effectLst>
            <a:outerShdw blurRad="203200" dist="12700" dir="5400000" algn="ctr" rotWithShape="0">
              <a:schemeClr val="bg2"/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</a:rPr>
              <a:t>АКТУАЛЬНОСТЬ</a:t>
            </a:r>
            <a:endParaRPr lang="ru-RU" sz="4000" b="1" dirty="0">
              <a:solidFill>
                <a:schemeClr val="bg2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28596" y="1285860"/>
            <a:ext cx="8686800" cy="4525963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lumMod val="50000"/>
              </a:scheme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endParaRPr lang="ru-RU" sz="42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4200" dirty="0" smtClean="0">
                <a:solidFill>
                  <a:schemeClr val="tx2"/>
                </a:solidFill>
              </a:rPr>
              <a:t> </a:t>
            </a:r>
            <a:r>
              <a:rPr lang="ru-RU" sz="4200" b="1" dirty="0" smtClean="0">
                <a:solidFill>
                  <a:schemeClr val="tx2"/>
                </a:solidFill>
              </a:rPr>
              <a:t>Экологичность</a:t>
            </a:r>
            <a:r>
              <a:rPr lang="ru-RU" sz="4200" dirty="0" smtClean="0">
                <a:solidFill>
                  <a:schemeClr val="tx2"/>
                </a:solidFill>
              </a:rPr>
              <a:t> - природный возобновляемый источник энергии;</a:t>
            </a:r>
          </a:p>
          <a:p>
            <a:pPr>
              <a:buFont typeface="Arial" pitchFamily="34" charset="0"/>
              <a:buChar char="•"/>
            </a:pPr>
            <a:endParaRPr lang="ru-RU" sz="42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200" dirty="0" smtClean="0">
                <a:solidFill>
                  <a:schemeClr val="tx2"/>
                </a:solidFill>
              </a:rPr>
              <a:t> </a:t>
            </a:r>
            <a:r>
              <a:rPr lang="ru-RU" sz="4200" b="1" dirty="0" smtClean="0">
                <a:solidFill>
                  <a:schemeClr val="tx2"/>
                </a:solidFill>
              </a:rPr>
              <a:t>Эффективность</a:t>
            </a:r>
            <a:r>
              <a:rPr lang="ru-RU" sz="4200" dirty="0" smtClean="0">
                <a:solidFill>
                  <a:schemeClr val="tx2"/>
                </a:solidFill>
              </a:rPr>
              <a:t> - среднегодовые скорости ветра на территории</a:t>
            </a:r>
            <a:r>
              <a:rPr lang="en-US" sz="4200" dirty="0" smtClean="0">
                <a:solidFill>
                  <a:schemeClr val="tx2"/>
                </a:solidFill>
              </a:rPr>
              <a:t> </a:t>
            </a:r>
            <a:r>
              <a:rPr lang="ru-RU" sz="4200" dirty="0" smtClean="0">
                <a:solidFill>
                  <a:schemeClr val="tx2"/>
                </a:solidFill>
              </a:rPr>
              <a:t>Хабаровского края </a:t>
            </a:r>
          </a:p>
          <a:p>
            <a:r>
              <a:rPr lang="ru-RU" sz="4200" b="1" dirty="0" smtClean="0">
                <a:solidFill>
                  <a:schemeClr val="tx2"/>
                </a:solidFill>
              </a:rPr>
              <a:t>   более</a:t>
            </a:r>
            <a:r>
              <a:rPr lang="ru-RU" sz="4200" dirty="0" smtClean="0">
                <a:solidFill>
                  <a:schemeClr val="tx2"/>
                </a:solidFill>
              </a:rPr>
              <a:t> </a:t>
            </a:r>
            <a:r>
              <a:rPr lang="ru-RU" sz="4200" b="1" dirty="0" smtClean="0">
                <a:solidFill>
                  <a:schemeClr val="tx2"/>
                </a:solidFill>
              </a:rPr>
              <a:t>5 м/с;</a:t>
            </a:r>
          </a:p>
          <a:p>
            <a:pPr>
              <a:buFont typeface="Arial" pitchFamily="34" charset="0"/>
              <a:buChar char="•"/>
            </a:pPr>
            <a:endParaRPr lang="ru-RU" sz="42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200" b="1" dirty="0" smtClean="0">
                <a:solidFill>
                  <a:schemeClr val="tx2"/>
                </a:solidFill>
              </a:rPr>
              <a:t> Свободный рынок </a:t>
            </a:r>
            <a:r>
              <a:rPr lang="ru-RU" sz="4200" dirty="0" smtClean="0">
                <a:solidFill>
                  <a:schemeClr val="tx2"/>
                </a:solidFill>
              </a:rPr>
              <a:t>- </a:t>
            </a:r>
            <a:r>
              <a:rPr lang="ru-RU" sz="4200" dirty="0" err="1" smtClean="0">
                <a:solidFill>
                  <a:schemeClr val="tx2"/>
                </a:solidFill>
              </a:rPr>
              <a:t>рынок</a:t>
            </a:r>
            <a:r>
              <a:rPr lang="ru-RU" sz="4200" dirty="0" smtClean="0">
                <a:solidFill>
                  <a:schemeClr val="tx2"/>
                </a:solidFill>
              </a:rPr>
              <a:t> сбыта не освоен (практически свободен);</a:t>
            </a:r>
          </a:p>
          <a:p>
            <a:endParaRPr lang="ru-RU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43868" y="5934670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fld id="{62CB2C7F-9ED5-463A-A358-44BDDBBE86A3}" type="slidenum">
              <a:rPr lang="ru-RU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pPr algn="ctr"/>
              <a:t>4</a:t>
            </a:fld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2"/>
                </a:solidFill>
              </a:rPr>
              <a:t>НАУЧНО-ТЕХНИЧЕСКАЯ НОВИЗНА</a:t>
            </a:r>
            <a:endParaRPr lang="ru-RU" sz="4000" b="1" dirty="0">
              <a:solidFill>
                <a:schemeClr val="bg2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42844" y="1331929"/>
            <a:ext cx="9358378" cy="4525963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lumMod val="50000"/>
              </a:schemeClr>
            </a:outerShdw>
          </a:effectLst>
        </p:spPr>
        <p:txBody>
          <a:bodyPr>
            <a:normAutofit fontScale="92500" lnSpcReduction="10000"/>
          </a:bodyPr>
          <a:lstStyle/>
          <a:p>
            <a:pPr lvl="0"/>
            <a:endParaRPr lang="ru-RU" sz="3600" dirty="0" smtClean="0"/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2"/>
                </a:solidFill>
              </a:rPr>
              <a:t> Новая конструкции лопастей </a:t>
            </a:r>
            <a:r>
              <a:rPr lang="ru-RU" sz="3600" dirty="0" smtClean="0">
                <a:solidFill>
                  <a:schemeClr val="tx2"/>
                </a:solidFill>
              </a:rPr>
              <a:t>ветрогенератора</a:t>
            </a:r>
          </a:p>
          <a:p>
            <a:pPr lvl="1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2"/>
                </a:solidFill>
              </a:rPr>
              <a:t> Повышенный КПД ветротурбины</a:t>
            </a:r>
          </a:p>
          <a:p>
            <a:pPr lvl="1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2"/>
                </a:solidFill>
              </a:rPr>
              <a:t> Низкая стартовая скорость ветра</a:t>
            </a:r>
          </a:p>
          <a:p>
            <a:pPr lvl="0">
              <a:buFont typeface="Arial" pitchFamily="34" charset="0"/>
              <a:buChar char="•"/>
            </a:pPr>
            <a:endParaRPr lang="ru-RU" sz="3600" dirty="0" smtClean="0">
              <a:solidFill>
                <a:schemeClr val="tx2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3600" b="1" dirty="0" smtClean="0">
                <a:solidFill>
                  <a:schemeClr val="tx2"/>
                </a:solidFill>
              </a:rPr>
              <a:t> Новая конструкции статора  </a:t>
            </a:r>
            <a:r>
              <a:rPr lang="ru-RU" sz="3600" dirty="0" smtClean="0">
                <a:solidFill>
                  <a:schemeClr val="tx2"/>
                </a:solidFill>
              </a:rPr>
              <a:t>электрогенератора</a:t>
            </a:r>
          </a:p>
          <a:p>
            <a:pPr lvl="1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2"/>
                </a:solidFill>
              </a:rPr>
              <a:t> Упрощается изготовление и сборка</a:t>
            </a:r>
          </a:p>
          <a:p>
            <a:pPr lvl="1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2"/>
                </a:solidFill>
              </a:rPr>
              <a:t>  Уменьшенный расход меди</a:t>
            </a:r>
          </a:p>
          <a:p>
            <a:pPr lvl="1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2"/>
                </a:solidFill>
              </a:rPr>
              <a:t> Повышенная надежность</a:t>
            </a:r>
          </a:p>
          <a:p>
            <a:pPr>
              <a:buFont typeface="Arial" pitchFamily="34" charset="0"/>
              <a:buChar char="•"/>
            </a:pPr>
            <a:endParaRPr lang="ru-RU" sz="3600" dirty="0" smtClean="0"/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08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62CB2C7F-9ED5-463A-A358-44BDDBBE86A3}" type="slidenum">
              <a:rPr lang="ru-RU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pPr algn="ctr"/>
              <a:t>5</a:t>
            </a:fld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Дарь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85926"/>
            <a:ext cx="2828071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nagtu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95987"/>
            <a:ext cx="915988" cy="862013"/>
          </a:xfrm>
          <a:prstGeom prst="rect">
            <a:avLst/>
          </a:prstGeom>
          <a:effectLst>
            <a:outerShdw blurRad="203200" dist="12700" dir="5400000" algn="ctr" rotWithShape="0">
              <a:schemeClr val="bg2"/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b="1" dirty="0" smtClean="0">
                <a:solidFill>
                  <a:schemeClr val="bg2"/>
                </a:solidFill>
              </a:rPr>
              <a:t>СУТЬ ПРОЕКТА</a:t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sz="3200" b="1" dirty="0" smtClean="0">
                <a:solidFill>
                  <a:schemeClr val="bg2"/>
                </a:solidFill>
              </a:rPr>
              <a:t>ВЕТРОТУРБИНА</a:t>
            </a:r>
            <a:endParaRPr lang="ru-RU" sz="3200" b="1" dirty="0">
              <a:solidFill>
                <a:schemeClr val="bg2"/>
              </a:solidFill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28596" y="1571612"/>
            <a:ext cx="5214974" cy="5214974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lumMod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300" dirty="0" smtClean="0">
                <a:solidFill>
                  <a:schemeClr val="tx2"/>
                </a:solidFill>
              </a:rPr>
              <a:t>Ротор Дарье с лопастями </a:t>
            </a:r>
            <a:r>
              <a:rPr lang="ru-RU" sz="3300" b="1" dirty="0" smtClean="0">
                <a:solidFill>
                  <a:schemeClr val="tx2"/>
                </a:solidFill>
              </a:rPr>
              <a:t>геликоидной</a:t>
            </a:r>
            <a:r>
              <a:rPr lang="ru-RU" sz="3300" dirty="0" smtClean="0">
                <a:solidFill>
                  <a:schemeClr val="tx2"/>
                </a:solidFill>
              </a:rPr>
              <a:t> формы:</a:t>
            </a:r>
          </a:p>
          <a:p>
            <a:endParaRPr lang="ru-RU" sz="33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300" dirty="0" smtClean="0">
                <a:solidFill>
                  <a:schemeClr val="tx2"/>
                </a:solidFill>
              </a:rPr>
              <a:t> КПД более 45%</a:t>
            </a:r>
          </a:p>
          <a:p>
            <a:pPr>
              <a:buFont typeface="Arial" pitchFamily="34" charset="0"/>
              <a:buChar char="•"/>
            </a:pPr>
            <a:r>
              <a:rPr lang="ru-RU" sz="3300" dirty="0" smtClean="0">
                <a:solidFill>
                  <a:schemeClr val="tx2"/>
                </a:solidFill>
              </a:rPr>
              <a:t> Низкая стартовая скорость</a:t>
            </a:r>
          </a:p>
          <a:p>
            <a:endParaRPr lang="ru-RU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УМНИК-2013\ЗАЯВКА УМ_К\ВЕТРЯК\DEMO\IMG_08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143380"/>
            <a:ext cx="2988425" cy="2231967"/>
          </a:xfrm>
          <a:prstGeom prst="rect">
            <a:avLst/>
          </a:prstGeom>
          <a:noFill/>
        </p:spPr>
      </p:pic>
      <p:pic>
        <p:nvPicPr>
          <p:cNvPr id="5" name="Picture 3" descr="G:\УМНИК-2013\ЗАЯВКА УМ_К\ВЕТРЯК\DEMO\IMG_0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143380"/>
            <a:ext cx="3035048" cy="2266919"/>
          </a:xfrm>
          <a:prstGeom prst="rect">
            <a:avLst/>
          </a:prstGeom>
          <a:noFill/>
        </p:spPr>
      </p:pic>
      <p:pic>
        <p:nvPicPr>
          <p:cNvPr id="7" name="Рисунок 6" descr="knagtu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95987"/>
            <a:ext cx="915988" cy="862013"/>
          </a:xfrm>
          <a:prstGeom prst="rect">
            <a:avLst/>
          </a:prstGeom>
          <a:effectLst>
            <a:outerShdw blurRad="203200" dist="12700" dir="5400000" algn="ctr" rotWithShape="0">
              <a:schemeClr val="bg2"/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bg2"/>
                </a:solidFill>
              </a:rPr>
              <a:t>СУТЬ ПРОЕКТА</a:t>
            </a:r>
            <a:r>
              <a:rPr lang="ru-RU" b="1" dirty="0" smtClean="0">
                <a:solidFill>
                  <a:schemeClr val="bg2"/>
                </a:solidFill>
              </a:rPr>
              <a:t/>
            </a:r>
            <a:br>
              <a:rPr lang="ru-RU" b="1" dirty="0" smtClean="0">
                <a:solidFill>
                  <a:schemeClr val="bg2"/>
                </a:solidFill>
              </a:rPr>
            </a:br>
            <a:r>
              <a:rPr lang="ru-RU" sz="3600" b="1" dirty="0" smtClean="0">
                <a:solidFill>
                  <a:schemeClr val="bg2"/>
                </a:solidFill>
              </a:rPr>
              <a:t>ЭЛЕКТРОГЕНЕРАТОР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08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62CB2C7F-9ED5-463A-A358-44BDDBBE86A3}" type="slidenum">
              <a:rPr lang="ru-RU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pPr algn="ctr"/>
              <a:t>6</a:t>
            </a:fld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28596" y="1571612"/>
            <a:ext cx="8715404" cy="2643206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lumMod val="50000"/>
              </a:scheme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tx2"/>
                </a:solidFill>
              </a:rPr>
              <a:t> Технологичность</a:t>
            </a:r>
            <a:r>
              <a:rPr lang="ru-RU" sz="3300" dirty="0" smtClean="0">
                <a:solidFill>
                  <a:schemeClr val="tx2"/>
                </a:solidFill>
              </a:rPr>
              <a:t> –  плоский магнитопровод, отсутствие скользящих контактов</a:t>
            </a:r>
          </a:p>
          <a:p>
            <a:pPr>
              <a:buFont typeface="Arial" pitchFamily="34" charset="0"/>
              <a:buChar char="•"/>
            </a:pPr>
            <a:r>
              <a:rPr lang="ru-RU" sz="3300" dirty="0" smtClean="0">
                <a:solidFill>
                  <a:schemeClr val="tx2"/>
                </a:solidFill>
              </a:rPr>
              <a:t> </a:t>
            </a:r>
            <a:r>
              <a:rPr lang="ru-RU" sz="3300" b="1" dirty="0" smtClean="0">
                <a:solidFill>
                  <a:schemeClr val="tx2"/>
                </a:solidFill>
              </a:rPr>
              <a:t>Современные материалы  </a:t>
            </a:r>
            <a:r>
              <a:rPr lang="ru-RU" sz="3300" dirty="0" smtClean="0">
                <a:solidFill>
                  <a:schemeClr val="tx2"/>
                </a:solidFill>
              </a:rPr>
              <a:t>- редкоземельные магниты и медный эмальпровод</a:t>
            </a:r>
          </a:p>
          <a:p>
            <a:pPr>
              <a:buFont typeface="Arial" pitchFamily="34" charset="0"/>
              <a:buChar char="•"/>
            </a:pPr>
            <a:r>
              <a:rPr lang="ru-RU" sz="3300" dirty="0" smtClean="0">
                <a:solidFill>
                  <a:schemeClr val="tx2"/>
                </a:solidFill>
              </a:rPr>
              <a:t> </a:t>
            </a:r>
            <a:r>
              <a:rPr lang="ru-RU" sz="3300" b="1" dirty="0" smtClean="0">
                <a:solidFill>
                  <a:schemeClr val="tx2"/>
                </a:solidFill>
              </a:rPr>
              <a:t>Низкие обороты – </a:t>
            </a:r>
            <a:r>
              <a:rPr lang="ru-RU" sz="3300" dirty="0" smtClean="0">
                <a:solidFill>
                  <a:schemeClr val="tx2"/>
                </a:solidFill>
              </a:rPr>
              <a:t>многополюсный ротор на постоянных магнитах ( 200 об</a:t>
            </a:r>
            <a:r>
              <a:rPr lang="en-US" sz="3300" dirty="0" smtClean="0">
                <a:solidFill>
                  <a:schemeClr val="tx2"/>
                </a:solidFill>
              </a:rPr>
              <a:t>/</a:t>
            </a:r>
            <a:r>
              <a:rPr lang="ru-RU" sz="3300" dirty="0" smtClean="0">
                <a:solidFill>
                  <a:schemeClr val="tx2"/>
                </a:solidFill>
              </a:rPr>
              <a:t>мин)</a:t>
            </a:r>
          </a:p>
          <a:p>
            <a:endParaRPr lang="ru-RU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58280" y="0"/>
            <a:ext cx="4471990" cy="404337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2</a:t>
            </a:r>
            <a:r>
              <a:rPr lang="ru-RU" b="1" dirty="0" smtClean="0"/>
              <a:t>.  </a:t>
            </a:r>
            <a:r>
              <a:rPr lang="ru-RU" sz="2200" b="1" dirty="0" smtClean="0"/>
              <a:t>Безредукторная (прямая) схема соединения </a:t>
            </a:r>
            <a:r>
              <a:rPr lang="ru-RU" sz="2200" b="1" dirty="0" err="1" smtClean="0"/>
              <a:t>ветроротора</a:t>
            </a:r>
            <a:r>
              <a:rPr lang="ru-RU" sz="2200" b="1" dirty="0" smtClean="0"/>
              <a:t>  с электрогенератором.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i="1" dirty="0" smtClean="0"/>
              <a:t>Следствия: </a:t>
            </a:r>
          </a:p>
          <a:p>
            <a:pPr>
              <a:buNone/>
            </a:pPr>
            <a:r>
              <a:rPr lang="ru-RU" sz="2000" dirty="0" smtClean="0"/>
              <a:t> - уменьшение количества деталей;</a:t>
            </a:r>
          </a:p>
          <a:p>
            <a:pPr>
              <a:buNone/>
            </a:pPr>
            <a:r>
              <a:rPr lang="ru-RU" sz="2000" dirty="0" smtClean="0"/>
              <a:t> - повышение надежности;</a:t>
            </a:r>
          </a:p>
          <a:p>
            <a:pPr>
              <a:buNone/>
            </a:pPr>
            <a:r>
              <a:rPr lang="ru-RU" sz="2000" dirty="0" smtClean="0"/>
              <a:t> - снижение энергопотерь;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Реализуется  путем  согласования рабочей  частоты вращения </a:t>
            </a:r>
            <a:r>
              <a:rPr lang="ru-RU" sz="2000" dirty="0" err="1" smtClean="0"/>
              <a:t>ветроротора</a:t>
            </a:r>
            <a:r>
              <a:rPr lang="ru-RU" sz="2000" dirty="0" smtClean="0"/>
              <a:t> с рабочей частотой вращения  электрогенератора:</a:t>
            </a:r>
          </a:p>
          <a:p>
            <a:pPr>
              <a:buNone/>
            </a:pPr>
            <a:r>
              <a:rPr lang="ru-RU" sz="2000" dirty="0" smtClean="0"/>
              <a:t>       составляет примерно  200 об/мин.</a:t>
            </a:r>
          </a:p>
          <a:p>
            <a:pPr>
              <a:buNone/>
            </a:pPr>
            <a:r>
              <a:rPr lang="ru-RU" dirty="0" smtClean="0"/>
              <a:t>              </a:t>
            </a:r>
            <a:endParaRPr lang="ru-RU" dirty="0"/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093327"/>
            <a:ext cx="3358110" cy="476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nagt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95987"/>
            <a:ext cx="915988" cy="862013"/>
          </a:xfrm>
          <a:prstGeom prst="rect">
            <a:avLst/>
          </a:prstGeom>
          <a:effectLst>
            <a:outerShdw blurRad="203200" dist="12700" dir="5400000" algn="ctr" rotWithShape="0">
              <a:schemeClr val="bg2"/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/>
                </a:solidFill>
              </a:rPr>
              <a:t>СУТЬ ПРОЕКТА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08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62CB2C7F-9ED5-463A-A358-44BDDBBE86A3}" type="slidenum">
              <a:rPr lang="ru-RU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pPr algn="ctr"/>
              <a:t>7</a:t>
            </a:fld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42844" y="1500174"/>
            <a:ext cx="7715304" cy="4857784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lumMod val="50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ru-RU" sz="3300" b="1" dirty="0" smtClean="0">
                <a:solidFill>
                  <a:schemeClr val="tx2"/>
                </a:solidFill>
              </a:rPr>
              <a:t>Безредукторная схема соединения</a:t>
            </a:r>
          </a:p>
          <a:p>
            <a:endParaRPr lang="ru-RU" sz="3300" b="1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tx2"/>
                </a:solidFill>
              </a:rPr>
              <a:t> Уменьшение</a:t>
            </a:r>
            <a:r>
              <a:rPr lang="ru-RU" sz="3300" dirty="0" smtClean="0">
                <a:solidFill>
                  <a:schemeClr val="tx2"/>
                </a:solidFill>
              </a:rPr>
              <a:t> количества </a:t>
            </a:r>
          </a:p>
          <a:p>
            <a:r>
              <a:rPr lang="ru-RU" sz="3300" dirty="0" smtClean="0">
                <a:solidFill>
                  <a:schemeClr val="tx2"/>
                </a:solidFill>
              </a:rPr>
              <a:t>   деталей</a:t>
            </a:r>
          </a:p>
          <a:p>
            <a:pPr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tx2"/>
                </a:solidFill>
              </a:rPr>
              <a:t> Повышение</a:t>
            </a:r>
            <a:r>
              <a:rPr lang="ru-RU" sz="3300" dirty="0" smtClean="0">
                <a:solidFill>
                  <a:schemeClr val="tx2"/>
                </a:solidFill>
              </a:rPr>
              <a:t> надежности</a:t>
            </a:r>
          </a:p>
          <a:p>
            <a:pPr>
              <a:buFont typeface="Arial" pitchFamily="34" charset="0"/>
              <a:buChar char="•"/>
            </a:pPr>
            <a:r>
              <a:rPr lang="ru-RU" sz="3300" b="1" dirty="0" smtClean="0">
                <a:solidFill>
                  <a:schemeClr val="tx2"/>
                </a:solidFill>
              </a:rPr>
              <a:t> Снижение</a:t>
            </a:r>
            <a:r>
              <a:rPr lang="ru-RU" sz="3300" dirty="0" smtClean="0">
                <a:solidFill>
                  <a:schemeClr val="tx2"/>
                </a:solidFill>
              </a:rPr>
              <a:t> энергопотерь</a:t>
            </a:r>
            <a:endParaRPr lang="ru-RU" sz="28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/>
                </a:solidFill>
              </a:rPr>
              <a:t>СБОРКА ЭЛЕКТРОГЕНЕРАТОРА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4" name="generator_assembly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14422"/>
            <a:ext cx="8435982" cy="51172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08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62CB2C7F-9ED5-463A-A358-44BDDBBE86A3}" type="slidenum">
              <a:rPr lang="ru-RU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pPr algn="ctr"/>
              <a:t>8</a:t>
            </a:fld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НИРС-ФОТО\Форма для лопасти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152" y="3286124"/>
            <a:ext cx="3499543" cy="2500330"/>
          </a:xfrm>
          <a:prstGeom prst="rect">
            <a:avLst/>
          </a:prstGeom>
          <a:noFill/>
        </p:spPr>
      </p:pic>
      <p:pic>
        <p:nvPicPr>
          <p:cNvPr id="8" name="Picture 2" descr="E:\НИРС-ФОТО\Процесс изг лопасти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3668719" cy="257176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/>
                </a:solidFill>
              </a:rPr>
              <a:t>НАУЧНО-ТЕХНИЧЕСКИЙ ЗАДЕЛ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08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62CB2C7F-9ED5-463A-A358-44BDDBBE86A3}" type="slidenum">
              <a:rPr lang="ru-RU" sz="54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pPr algn="ctr"/>
              <a:t>9</a:t>
            </a:fld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28596" y="1500174"/>
            <a:ext cx="7715304" cy="4857784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lumMod val="50000"/>
              </a:schemeClr>
            </a:outerShdw>
          </a:effectLst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300" dirty="0" smtClean="0">
                <a:solidFill>
                  <a:schemeClr val="tx2"/>
                </a:solidFill>
              </a:rPr>
              <a:t>Разработан </a:t>
            </a:r>
            <a:r>
              <a:rPr lang="ru-RU" sz="3300" b="1" dirty="0" smtClean="0">
                <a:solidFill>
                  <a:schemeClr val="tx2"/>
                </a:solidFill>
              </a:rPr>
              <a:t>электрогенератор</a:t>
            </a:r>
          </a:p>
          <a:p>
            <a:pPr>
              <a:buFont typeface="Arial" pitchFamily="34" charset="0"/>
              <a:buChar char="•"/>
            </a:pPr>
            <a:r>
              <a:rPr lang="ru-RU" sz="3300" dirty="0" smtClean="0">
                <a:solidFill>
                  <a:schemeClr val="tx2"/>
                </a:solidFill>
              </a:rPr>
              <a:t>Разработана </a:t>
            </a:r>
            <a:r>
              <a:rPr lang="ru-RU" sz="3300" b="1" dirty="0" smtClean="0">
                <a:solidFill>
                  <a:schemeClr val="tx2"/>
                </a:solidFill>
              </a:rPr>
              <a:t>технология</a:t>
            </a:r>
            <a:r>
              <a:rPr lang="ru-RU" sz="3300" dirty="0" smtClean="0">
                <a:solidFill>
                  <a:schemeClr val="tx2"/>
                </a:solidFill>
              </a:rPr>
              <a:t> изготовления </a:t>
            </a:r>
            <a:r>
              <a:rPr lang="ru-RU" sz="3300" b="1" dirty="0" err="1" smtClean="0">
                <a:solidFill>
                  <a:schemeClr val="tx2"/>
                </a:solidFill>
              </a:rPr>
              <a:t>геликоидных</a:t>
            </a:r>
            <a:r>
              <a:rPr lang="ru-RU" sz="3300" dirty="0" smtClean="0">
                <a:solidFill>
                  <a:schemeClr val="tx2"/>
                </a:solidFill>
              </a:rPr>
              <a:t> </a:t>
            </a:r>
            <a:r>
              <a:rPr lang="ru-RU" sz="3300" b="1" dirty="0" smtClean="0">
                <a:solidFill>
                  <a:schemeClr val="tx2"/>
                </a:solidFill>
              </a:rPr>
              <a:t>лопастей</a:t>
            </a:r>
            <a:endParaRPr lang="ru-RU" sz="28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1008</TotalTime>
  <Words>454</Words>
  <Application>Microsoft Office PowerPoint</Application>
  <PresentationFormat>Экран (4:3)</PresentationFormat>
  <Paragraphs>147</Paragraphs>
  <Slides>16</Slides>
  <Notes>8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Автор: Голоколос Дмитрий Анатольевич </vt:lpstr>
      <vt:lpstr>ЦЕЛИ ВЫПОЛНЕНИЯ ПРОЕКТА</vt:lpstr>
      <vt:lpstr>АКТУАЛЬНОСТЬ</vt:lpstr>
      <vt:lpstr>НАУЧНО-ТЕХНИЧЕСКАЯ НОВИЗНА</vt:lpstr>
      <vt:lpstr>СУТЬ ПРОЕКТА ВЕТРОТУРБИНА</vt:lpstr>
      <vt:lpstr>СУТЬ ПРОЕКТА ЭЛЕКТРОГЕНЕРАТОР</vt:lpstr>
      <vt:lpstr>СУТЬ ПРОЕКТА</vt:lpstr>
      <vt:lpstr>СБОРКА ЭЛЕКТРОГЕНЕРАТОРА</vt:lpstr>
      <vt:lpstr>НАУЧНО-ТЕХНИЧЕСКИЙ ЗАДЕЛ</vt:lpstr>
      <vt:lpstr>НАУЧНО-ТЕХНИЧЕСКИЙ ЗАДЕЛ</vt:lpstr>
      <vt:lpstr>НАУЧНО-ТЕХНИЧЕСКИЙ ЗАДЕЛ</vt:lpstr>
      <vt:lpstr>ПЛАН ПО РЕАЛИЗАЦИИ ПРОЕКТА</vt:lpstr>
      <vt:lpstr>ПОТЕНЦИАЛЬНЫЕ ПОТРЕБИТЕЛИ И ЁМКОСТЬ РЫНКА</vt:lpstr>
      <vt:lpstr>КОНКУРЕНТНЫЕ ПРИЕМУЩЕСТВА</vt:lpstr>
      <vt:lpstr>КОНКУРЕНТНЫЕ ПРИЕМУЩЕСТВА ЭКОНОМИЧЕСКАЯ ЭФФЕКТИВНОСТЬ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Регулятор  теплоподачи  в  квартирах  с центральным  отоплением» Авторы: Гусева У.В, Кондратьев П.П., Рудой Д.В., Ткачева Н.А., бакалавры группы 8ЭЛМ, Электротехнический факультет</dc:title>
  <dc:creator>Admin</dc:creator>
  <cp:lastModifiedBy>Эдуард</cp:lastModifiedBy>
  <cp:revision>81</cp:revision>
  <dcterms:created xsi:type="dcterms:W3CDTF">2012-10-11T17:09:19Z</dcterms:created>
  <dcterms:modified xsi:type="dcterms:W3CDTF">2014-03-19T23:39:02Z</dcterms:modified>
</cp:coreProperties>
</file>