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09"/>
  </p:notesMasterIdLst>
  <p:sldIdLst>
    <p:sldId id="256" r:id="rId2"/>
    <p:sldId id="262" r:id="rId3"/>
    <p:sldId id="263" r:id="rId4"/>
    <p:sldId id="387" r:id="rId5"/>
    <p:sldId id="398" r:id="rId6"/>
    <p:sldId id="300" r:id="rId7"/>
    <p:sldId id="301" r:id="rId8"/>
    <p:sldId id="391" r:id="rId9"/>
    <p:sldId id="303" r:id="rId10"/>
    <p:sldId id="307" r:id="rId11"/>
    <p:sldId id="302" r:id="rId12"/>
    <p:sldId id="306" r:id="rId13"/>
    <p:sldId id="258" r:id="rId14"/>
    <p:sldId id="259" r:id="rId15"/>
    <p:sldId id="285" r:id="rId16"/>
    <p:sldId id="305" r:id="rId17"/>
    <p:sldId id="299" r:id="rId18"/>
    <p:sldId id="308" r:id="rId19"/>
    <p:sldId id="309" r:id="rId20"/>
    <p:sldId id="287" r:id="rId21"/>
    <p:sldId id="310" r:id="rId22"/>
    <p:sldId id="318" r:id="rId23"/>
    <p:sldId id="311" r:id="rId24"/>
    <p:sldId id="390" r:id="rId25"/>
    <p:sldId id="288" r:id="rId26"/>
    <p:sldId id="312" r:id="rId27"/>
    <p:sldId id="291" r:id="rId28"/>
    <p:sldId id="313" r:id="rId29"/>
    <p:sldId id="314" r:id="rId30"/>
    <p:sldId id="292" r:id="rId31"/>
    <p:sldId id="296" r:id="rId32"/>
    <p:sldId id="293" r:id="rId33"/>
    <p:sldId id="294" r:id="rId34"/>
    <p:sldId id="295" r:id="rId35"/>
    <p:sldId id="297" r:id="rId36"/>
    <p:sldId id="260" r:id="rId37"/>
    <p:sldId id="315" r:id="rId38"/>
    <p:sldId id="261" r:id="rId39"/>
    <p:sldId id="264" r:id="rId40"/>
    <p:sldId id="271" r:id="rId41"/>
    <p:sldId id="316" r:id="rId42"/>
    <p:sldId id="265" r:id="rId43"/>
    <p:sldId id="317" r:id="rId44"/>
    <p:sldId id="266" r:id="rId45"/>
    <p:sldId id="267" r:id="rId46"/>
    <p:sldId id="281" r:id="rId47"/>
    <p:sldId id="282" r:id="rId48"/>
    <p:sldId id="363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23" r:id="rId59"/>
    <p:sldId id="325" r:id="rId60"/>
    <p:sldId id="326" r:id="rId61"/>
    <p:sldId id="327" r:id="rId62"/>
    <p:sldId id="324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44" r:id="rId72"/>
    <p:sldId id="345" r:id="rId73"/>
    <p:sldId id="336" r:id="rId74"/>
    <p:sldId id="337" r:id="rId75"/>
    <p:sldId id="339" r:id="rId76"/>
    <p:sldId id="338" r:id="rId77"/>
    <p:sldId id="342" r:id="rId78"/>
    <p:sldId id="343" r:id="rId79"/>
    <p:sldId id="347" r:id="rId80"/>
    <p:sldId id="346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79" r:id="rId89"/>
    <p:sldId id="380" r:id="rId90"/>
    <p:sldId id="355" r:id="rId91"/>
    <p:sldId id="356" r:id="rId92"/>
    <p:sldId id="392" r:id="rId93"/>
    <p:sldId id="393" r:id="rId94"/>
    <p:sldId id="394" r:id="rId95"/>
    <p:sldId id="395" r:id="rId96"/>
    <p:sldId id="396" r:id="rId97"/>
    <p:sldId id="397" r:id="rId98"/>
    <p:sldId id="357" r:id="rId99"/>
    <p:sldId id="358" r:id="rId100"/>
    <p:sldId id="388" r:id="rId101"/>
    <p:sldId id="389" r:id="rId102"/>
    <p:sldId id="381" r:id="rId103"/>
    <p:sldId id="384" r:id="rId104"/>
    <p:sldId id="385" r:id="rId105"/>
    <p:sldId id="382" r:id="rId106"/>
    <p:sldId id="383" r:id="rId107"/>
    <p:sldId id="386" r:id="rId10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3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B2D7-5939-4DC3-AF56-436BD92D044B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F7297-4FEB-49D3-8A31-BB6199BC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50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F7297-4FEB-49D3-8A31-BB6199BCDBBC}" type="slidenum">
              <a:rPr lang="ru-RU" smtClean="0"/>
              <a:pPr/>
              <a:t>107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24744"/>
            <a:ext cx="8458200" cy="32941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  <a:t>Проектирование  многоэтажного жилого дома с разработкой квартир</a:t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en-US" sz="2800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en-US" sz="2800" dirty="0" smtClean="0">
                <a:solidFill>
                  <a:schemeClr val="bg1"/>
                </a:solidFill>
                <a:effectLst/>
                <a:latin typeface="+mn-lt"/>
              </a:rPr>
            </a:br>
            <a:endParaRPr lang="ru-RU" sz="2800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8530" y="5085184"/>
            <a:ext cx="4501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Презентация </a:t>
            </a:r>
            <a:r>
              <a:rPr lang="ru-RU" sz="1600" dirty="0">
                <a:solidFill>
                  <a:schemeClr val="bg1"/>
                </a:solidFill>
              </a:rPr>
              <a:t>для студентов 4 курса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направления «Дизайн </a:t>
            </a:r>
            <a:r>
              <a:rPr lang="ru-RU" sz="1600" dirty="0" smtClean="0">
                <a:solidFill>
                  <a:schemeClr val="bg1"/>
                </a:solidFill>
              </a:rPr>
              <a:t>архитектурной  </a:t>
            </a:r>
            <a:r>
              <a:rPr lang="ru-RU" sz="1600" dirty="0">
                <a:solidFill>
                  <a:schemeClr val="bg1"/>
                </a:solidFill>
              </a:rPr>
              <a:t>среды»</a:t>
            </a:r>
          </a:p>
          <a:p>
            <a:r>
              <a:rPr lang="ru-RU" sz="1600" dirty="0">
                <a:solidFill>
                  <a:schemeClr val="bg1"/>
                </a:solidFill>
              </a:rPr>
              <a:t> в рамках дисциплины «Архитектурно-дизайнерское  проектирование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Составил доцент каф. «ДАС» Галкина Е.Г. </a:t>
            </a:r>
          </a:p>
          <a:p>
            <a:pPr algn="r"/>
            <a:endParaRPr lang="ru-RU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31572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581163"/>
            <a:ext cx="4786314" cy="52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6248" y="500042"/>
            <a:ext cx="4857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Примеры лестнично-лифтового узла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D:\МАМИНА  ПАПКА\cnel\КР лекции\4 курс\Для Галкиной высотки 4 курс\К лекции\для презентации\жилой комплекс в исторической застройке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32477"/>
            <a:ext cx="6000760" cy="4125523"/>
          </a:xfrm>
          <a:prstGeom prst="rect">
            <a:avLst/>
          </a:prstGeom>
          <a:noFill/>
        </p:spPr>
      </p:pic>
      <p:pic>
        <p:nvPicPr>
          <p:cNvPr id="4" name="Picture 2" descr="D:\МАМИНА  ПАПКА\cnel\КР лекции\4 курс\Для Галкиной высотки 4 курс\К лекции\для презентации\жилой комплекс в исторической застройке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7265" y="0"/>
            <a:ext cx="6026735" cy="4143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МАМИНА  ПАПКА\cnel\КР лекции\4 курс\Для Галкиной высотки 4 курс\К лекции\для презентации\жилой комплекс в исторической застройке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143114"/>
            <a:ext cx="6858016" cy="4714886"/>
          </a:xfrm>
          <a:prstGeom prst="rect">
            <a:avLst/>
          </a:prstGeom>
          <a:noFill/>
        </p:spPr>
      </p:pic>
      <p:pic>
        <p:nvPicPr>
          <p:cNvPr id="63491" name="Picture 3" descr="D:\МАМИНА  ПАПКА\cnel\КР лекции\4 курс\Для Галкиной высотки 4 курс\К лекции\для презентации\жилой комплекс в исторической застройке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48253" cy="37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МАМИНА  ПАПКА\cnel\КР лекции\4 курс\Для Галкиной высотки 4 курс\К лекции\для презентации\жилой комплекс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43438" y="785794"/>
            <a:ext cx="3500462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Жилой комплекс</a:t>
            </a:r>
            <a:endParaRPr lang="ru-RU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:\МАМИНА  ПАПКА\cnel\КР лекции\4 курс\Для Галкиной высотки 4 курс\К лекции\для презентации\жилой комплекс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D:\МАМИНА  ПАПКА\cnel\КР лекции\4 курс\Для Галкиной высотки 4 курс\К лекции\для презентации\жилой комплек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D:\МАМИНА  ПАПКА\cnel\КР лекции\4 курс\Для Галкиной высотки 4 курс\К лекции\для презентации\жилой комплекс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D:\МАМИНА  ПАПКА\cnel\КР лекции\4 курс\Для Галкиной высотки 4 курс\К лекции\для презентации\жилой комплекс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D:\МАМИНА  ПАПКА\cnel\КР лекции\4 курс\Для Галкиной высотки 4 курс\К лекции\для презентации\жилой комплекс генпла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500446"/>
            <a:ext cx="3357554" cy="3357554"/>
          </a:xfrm>
          <a:prstGeom prst="rect">
            <a:avLst/>
          </a:prstGeom>
          <a:noFill/>
        </p:spPr>
      </p:pic>
      <p:pic>
        <p:nvPicPr>
          <p:cNvPr id="5" name="Picture 3" descr="D:\МАМИНА  ПАПКА\cnel\КР лекции\4 курс\Для Галкиной высотки 4 курс\К лекции\для презентации\жилой комплекс маке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6286511" cy="4714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rmAutofit/>
          </a:bodyPr>
          <a:lstStyle/>
          <a:p>
            <a:r>
              <a:rPr lang="ru-RU" sz="2700" dirty="0" smtClean="0">
                <a:latin typeface="+mn-lt"/>
              </a:rPr>
              <a:t/>
            </a:r>
            <a:br>
              <a:rPr lang="ru-RU" sz="2700" dirty="0" smtClean="0">
                <a:latin typeface="+mn-lt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Для эвакуации людей из жилых многоэтажных домов (не более 9 этажей) предусматривают </a:t>
            </a:r>
            <a:r>
              <a:rPr lang="ru-RU" sz="2000" b="1" dirty="0" smtClean="0">
                <a:solidFill>
                  <a:schemeClr val="bg1"/>
                </a:solidFill>
              </a:rPr>
              <a:t>три типа обычных лестниц: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1тип – </a:t>
            </a:r>
            <a:r>
              <a:rPr lang="ru-RU" sz="2000" dirty="0" smtClean="0">
                <a:solidFill>
                  <a:schemeClr val="bg1"/>
                </a:solidFill>
              </a:rPr>
              <a:t>внутренние, в лестничных клетках;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2 тип – </a:t>
            </a:r>
            <a:r>
              <a:rPr lang="ru-RU" sz="2000" dirty="0" smtClean="0">
                <a:solidFill>
                  <a:schemeClr val="bg1"/>
                </a:solidFill>
              </a:rPr>
              <a:t>внутренние, открытые в помещение (без ограждающих стен);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3 тип – </a:t>
            </a:r>
            <a:r>
              <a:rPr lang="ru-RU" sz="2000" dirty="0" smtClean="0">
                <a:solidFill>
                  <a:schemeClr val="bg1"/>
                </a:solidFill>
              </a:rPr>
              <a:t>наружные, открытые.</a:t>
            </a:r>
          </a:p>
          <a:p>
            <a:pPr lvl="0"/>
            <a:endParaRPr lang="ru-RU" sz="2000" dirty="0" smtClean="0">
              <a:solidFill>
                <a:schemeClr val="bg1"/>
              </a:solidFill>
            </a:endParaRPr>
          </a:p>
          <a:p>
            <a:pPr lvl="0"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В жилых домах выше 9 этажей для эвакуации применяют </a:t>
            </a:r>
            <a:r>
              <a:rPr lang="ru-RU" sz="2000" b="1" dirty="0" smtClean="0">
                <a:solidFill>
                  <a:schemeClr val="bg1"/>
                </a:solidFill>
              </a:rPr>
              <a:t>три типа незадымляемых лестниц: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1тип –</a:t>
            </a:r>
            <a:r>
              <a:rPr lang="ru-RU" sz="2000" dirty="0" smtClean="0">
                <a:solidFill>
                  <a:schemeClr val="bg1"/>
                </a:solidFill>
              </a:rPr>
              <a:t> с выходом через наружную воздушную зону по открытым переходам;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2 тип –</a:t>
            </a:r>
            <a:r>
              <a:rPr lang="ru-RU" sz="2000" dirty="0" smtClean="0">
                <a:solidFill>
                  <a:schemeClr val="bg1"/>
                </a:solidFill>
              </a:rPr>
              <a:t> с подпором воздуха при пожаре;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3 тип – </a:t>
            </a:r>
            <a:r>
              <a:rPr lang="ru-RU" sz="2000" dirty="0" smtClean="0">
                <a:solidFill>
                  <a:schemeClr val="bg1"/>
                </a:solidFill>
              </a:rPr>
              <a:t>с входом с этажа через тамбур-шлюз.</a:t>
            </a:r>
          </a:p>
          <a:p>
            <a:pPr lvl="0"/>
            <a:endParaRPr lang="ru-RU" sz="1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9606" y="-1"/>
            <a:ext cx="2884395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421948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214290"/>
            <a:ext cx="6286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Лестницы в многоэтажных жилых домах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4810" y="1357298"/>
            <a:ext cx="207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Незадымляемая лестница с переходом через воздушную зону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4810" y="4929198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Незадымляемая лестница подпором воздуха во время пожара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16200000">
            <a:off x="4285391" y="2715477"/>
            <a:ext cx="358904" cy="214314"/>
          </a:xfrm>
          <a:prstGeom prst="triangl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5785589" y="4501427"/>
            <a:ext cx="357190" cy="212600"/>
          </a:xfrm>
          <a:prstGeom prst="triangl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9"/>
            <a:ext cx="378621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00108"/>
            <a:ext cx="378621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14285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Лестнично-лифтовые узлы с незадымляемой лестницей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642918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домах секционного типа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6314" y="642918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домах коридорного типа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3824021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1776" y="1"/>
            <a:ext cx="4732223" cy="550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142852"/>
            <a:ext cx="442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Лестнично-лифтовые узлы с открытой лестницей с уклоном 1:1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6182" y="5715016"/>
            <a:ext cx="535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Лестнично-лифтовые узлы для районов Севера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05205"/>
            <a:ext cx="3143240" cy="95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760886"/>
            <a:ext cx="5072065" cy="50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70"/>
            <a:ext cx="507206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929198"/>
            <a:ext cx="15906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Противопожарные требования к путям эвакуации в многоэтажных жилых домах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1000108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Зоны безопасности на балконах и лоджиях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2071678"/>
            <a:ext cx="3786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Эвакуация из коридорных домов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а) до 9 этажей общей площадью менее 500кв.м.,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б) то же, 500кв.м. и более,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в) </a:t>
            </a:r>
            <a:r>
              <a:rPr lang="ru-RU" dirty="0" err="1" smtClean="0">
                <a:solidFill>
                  <a:schemeClr val="bg1"/>
                </a:solidFill>
              </a:rPr>
              <a:t>в</a:t>
            </a:r>
            <a:r>
              <a:rPr lang="ru-RU" dirty="0" smtClean="0">
                <a:solidFill>
                  <a:schemeClr val="bg1"/>
                </a:solidFill>
              </a:rPr>
              <a:t> 10 этажей с площадью этажа менее 500кв.м.,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г) то же, 500кв.м. и более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1604" y="4357694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Эвакуация из секционных домов: переход в смежную секцию ; спуск.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6200000">
            <a:off x="5179223" y="1475650"/>
            <a:ext cx="225510" cy="13168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0800000">
            <a:off x="1649758" y="4572007"/>
            <a:ext cx="279036" cy="14959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233481">
            <a:off x="3825310" y="2102460"/>
            <a:ext cx="207160" cy="1527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Лестничные клетки </a:t>
            </a:r>
            <a:r>
              <a:rPr lang="ru-RU" sz="2400" dirty="0" smtClean="0">
                <a:solidFill>
                  <a:schemeClr val="bg1"/>
                </a:solidFill>
              </a:rPr>
              <a:t>многоэтажных домов унифицированы по размерам. 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</a:rPr>
              <a:t>Внутренние габариты лестницы  </a:t>
            </a:r>
            <a:r>
              <a:rPr lang="ru-RU" sz="2400" b="1" dirty="0" smtClean="0">
                <a:solidFill>
                  <a:schemeClr val="bg1"/>
                </a:solidFill>
              </a:rPr>
              <a:t>–</a:t>
            </a:r>
            <a:r>
              <a:rPr lang="ru-RU" sz="2400" dirty="0" smtClean="0">
                <a:solidFill>
                  <a:schemeClr val="bg1"/>
                </a:solidFill>
              </a:rPr>
              <a:t>  480 * 220 см, 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</a:rPr>
              <a:t>в лестничном марше типового этажа </a:t>
            </a:r>
            <a:r>
              <a:rPr lang="ru-RU" sz="2400" b="1" dirty="0" smtClean="0">
                <a:solidFill>
                  <a:schemeClr val="bg1"/>
                </a:solidFill>
              </a:rPr>
              <a:t>–</a:t>
            </a:r>
            <a:r>
              <a:rPr lang="ru-RU" sz="2400" dirty="0" smtClean="0">
                <a:solidFill>
                  <a:schemeClr val="bg1"/>
                </a:solidFill>
              </a:rPr>
              <a:t> 8 проступей (26 см) и 9 подступенков (15,45 см), 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</a:rPr>
              <a:t>ширина марша </a:t>
            </a:r>
            <a:r>
              <a:rPr lang="ru-RU" sz="2400" b="1" dirty="0" smtClean="0">
                <a:solidFill>
                  <a:schemeClr val="bg1"/>
                </a:solidFill>
              </a:rPr>
              <a:t>–</a:t>
            </a:r>
            <a:r>
              <a:rPr lang="ru-RU" sz="2400" dirty="0" smtClean="0">
                <a:solidFill>
                  <a:schemeClr val="bg1"/>
                </a:solidFill>
              </a:rPr>
              <a:t> 105 см, </a:t>
            </a:r>
          </a:p>
          <a:p>
            <a:pPr lvl="0"/>
            <a:r>
              <a:rPr lang="ru-RU" sz="2400" dirty="0" smtClean="0">
                <a:solidFill>
                  <a:schemeClr val="bg1"/>
                </a:solidFill>
              </a:rPr>
              <a:t>расстояние между маршами </a:t>
            </a:r>
            <a:r>
              <a:rPr lang="ru-RU" sz="2400" b="1" dirty="0" smtClean="0">
                <a:solidFill>
                  <a:schemeClr val="bg1"/>
                </a:solidFill>
              </a:rPr>
              <a:t>– </a:t>
            </a:r>
            <a:r>
              <a:rPr lang="ru-RU" sz="2400" dirty="0" smtClean="0">
                <a:solidFill>
                  <a:schemeClr val="bg1"/>
                </a:solidFill>
              </a:rPr>
              <a:t>10 см.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32670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14554"/>
            <a:ext cx="3286116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500042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Таблица норм проектирования лестниц и лифтов  </a:t>
            </a: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b="1" dirty="0" smtClean="0">
                <a:solidFill>
                  <a:schemeClr val="bg1"/>
                </a:solidFill>
              </a:rPr>
              <a:t>СНиП 2.08.01-89* СНиП 21-01-97* 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Лифты</a:t>
            </a:r>
            <a:endParaRPr lang="ru-RU" sz="24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806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Лифты </a:t>
            </a:r>
            <a:r>
              <a:rPr lang="ru-RU" sz="2000" dirty="0" smtClean="0">
                <a:solidFill>
                  <a:schemeClr val="bg1"/>
                </a:solidFill>
              </a:rPr>
              <a:t>устраивают, если отметка пола верхнего этажа выше уровня планировочной отметки земли на 14 м (при высоте здания более 5 этажей).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Для обеспечения звукоизоляции лифтовую шахту нельзя размещать у стен, граничащих с жилыми помещениями.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Машинное помещение лифтов не допускается располагать непосредственно над жилыми комнатами, а также смежно с ними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Число лифтов</a:t>
            </a:r>
            <a:r>
              <a:rPr lang="ru-RU" sz="2000" dirty="0" smtClean="0">
                <a:solidFill>
                  <a:schemeClr val="bg1"/>
                </a:solidFill>
              </a:rPr>
              <a:t>, грузоподъемность и скорость подбираются в зависимости от этажности жилого дома и нагрузки на лифта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до 10 этажей</a:t>
            </a:r>
            <a:r>
              <a:rPr lang="ru-RU" sz="2000" b="1" dirty="0" smtClean="0">
                <a:solidFill>
                  <a:schemeClr val="bg1"/>
                </a:solidFill>
              </a:rPr>
              <a:t> –</a:t>
            </a:r>
            <a:r>
              <a:rPr lang="ru-RU" sz="2000" dirty="0" smtClean="0">
                <a:solidFill>
                  <a:schemeClr val="bg1"/>
                </a:solidFill>
              </a:rPr>
              <a:t> один лифт грузоподъемностью 400;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до 17 этажей</a:t>
            </a:r>
            <a:r>
              <a:rPr lang="ru-RU" sz="2000" b="1" dirty="0" smtClean="0">
                <a:solidFill>
                  <a:schemeClr val="bg1"/>
                </a:solidFill>
              </a:rPr>
              <a:t> –</a:t>
            </a:r>
            <a:r>
              <a:rPr lang="ru-RU" sz="2000" dirty="0" smtClean="0">
                <a:solidFill>
                  <a:schemeClr val="bg1"/>
                </a:solidFill>
              </a:rPr>
              <a:t> два лифта грузоподъемностью 400 + 630 кг;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20-25 этажей</a:t>
            </a:r>
            <a:r>
              <a:rPr lang="ru-RU" sz="2000" b="1" dirty="0" smtClean="0">
                <a:solidFill>
                  <a:schemeClr val="bg1"/>
                </a:solidFill>
              </a:rPr>
              <a:t> –</a:t>
            </a:r>
            <a:r>
              <a:rPr lang="ru-RU" sz="2000" dirty="0" smtClean="0">
                <a:solidFill>
                  <a:schemeClr val="bg1"/>
                </a:solidFill>
              </a:rPr>
              <a:t> четыре лифта грузоподъемностью 400 + 400 + 630 + 630 кг;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6-9 этажей</a:t>
            </a:r>
            <a:r>
              <a:rPr lang="ru-RU" sz="2000" b="1" dirty="0" smtClean="0">
                <a:solidFill>
                  <a:schemeClr val="bg1"/>
                </a:solidFill>
              </a:rPr>
              <a:t> –</a:t>
            </a:r>
            <a:r>
              <a:rPr lang="ru-RU" sz="2000" dirty="0" smtClean="0">
                <a:solidFill>
                  <a:schemeClr val="bg1"/>
                </a:solidFill>
              </a:rPr>
              <a:t> для престарелых два лифта грузоподъемностью 400 + 630 кг (ско­рость 1,0 м/с, суммарная площадь на этаже 600 кв. м).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472518" cy="2500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Ширина площадки перед лифтом должна быть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не менее 1,2 м для пассажирского лифта грузоподъемностью 400 кг;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1,6 м - для лифта с кабиной шириной 2100 мм и глубиной 1100 мм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2,1 м - с кабиной шириной 1100 мм и глубиной 2100 мм при более мощных лифтах.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2"/>
            <a:ext cx="9144001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607220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Варианты компоновок лифтов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28604"/>
            <a:ext cx="7972452" cy="9890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Нормативная и справочная литература:</a:t>
            </a:r>
            <a:endParaRPr lang="ru-RU" sz="24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СНиП 2.08.01-89* «Жилые здания».</a:t>
            </a:r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СНиП 21-01-97* «Пожарная безопасность зданий и сооружений».</a:t>
            </a:r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СНиП 2.01.02-85* «Противопожарные нормы».</a:t>
            </a:r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ГОСТ 12.1.004-91 «Пожарная безопасность. Общие требования».</a:t>
            </a:r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Конструкции высотных зданий за рубежом (автор - О.М. Попкова) (обзор). М., ЦИНИС, 1975.</a:t>
            </a:r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b="1" dirty="0" err="1" smtClean="0">
                <a:solidFill>
                  <a:schemeClr val="bg1"/>
                </a:solidFill>
              </a:rPr>
              <a:t>Пуховский</a:t>
            </a:r>
            <a:r>
              <a:rPr lang="ru-RU" sz="1800" b="1" dirty="0" smtClean="0">
                <a:solidFill>
                  <a:schemeClr val="bg1"/>
                </a:solidFill>
              </a:rPr>
              <a:t> А.Б. Арефьев В.М. и др. Многоэтажные и высотные здания. М., 1997.</a:t>
            </a:r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Пособие по проектированию жилых зданий. </a:t>
            </a:r>
            <a:r>
              <a:rPr lang="ru-RU" sz="1800" b="1" dirty="0" err="1" smtClean="0">
                <a:solidFill>
                  <a:schemeClr val="bg1"/>
                </a:solidFill>
              </a:rPr>
              <a:t>Вып</a:t>
            </a:r>
            <a:r>
              <a:rPr lang="ru-RU" sz="1800" b="1" dirty="0" smtClean="0">
                <a:solidFill>
                  <a:schemeClr val="bg1"/>
                </a:solidFill>
              </a:rPr>
              <a:t>. 3. Конструкции жилых зданий (к СНиП 2.08.01-85); М., ЦНИИЭП жилища, 1983.</a:t>
            </a:r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b="1" dirty="0" smtClean="0">
                <a:solidFill>
                  <a:schemeClr val="bg1"/>
                </a:solidFill>
              </a:rPr>
              <a:t>В. Шумер. Конструкции высотных зданий. М., </a:t>
            </a:r>
            <a:r>
              <a:rPr lang="ru-RU" sz="1800" b="1" dirty="0" err="1" smtClean="0">
                <a:solidFill>
                  <a:schemeClr val="bg1"/>
                </a:solidFill>
              </a:rPr>
              <a:t>Стройиздат</a:t>
            </a:r>
            <a:r>
              <a:rPr lang="ru-RU" sz="1800" b="1" dirty="0" smtClean="0">
                <a:solidFill>
                  <a:schemeClr val="bg1"/>
                </a:solidFill>
              </a:rPr>
              <a:t>, 1979</a:t>
            </a:r>
            <a:endParaRPr lang="ru-RU" sz="18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0"/>
            <a:ext cx="2143108" cy="680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357298"/>
            <a:ext cx="4429156" cy="287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928802"/>
            <a:ext cx="2568089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142852"/>
            <a:ext cx="7000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Лифты в многоэтажных жилых домах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4357694"/>
            <a:ext cx="4572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Лифты грузоподъемностью 600 кг.                        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                                               400кг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1736" y="6072206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Поперечный разрез по лифту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6200000">
            <a:off x="2893207" y="6179363"/>
            <a:ext cx="285752" cy="2143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6465107" y="4607727"/>
            <a:ext cx="285752" cy="2143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465107" y="4964917"/>
            <a:ext cx="285752" cy="21431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Устройство первых этажей</a:t>
            </a:r>
            <a:endParaRPr lang="ru-RU" sz="2400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57092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Минимальный набор помещений  </a:t>
            </a:r>
            <a:r>
              <a:rPr lang="ru-RU" sz="1800" dirty="0" smtClean="0">
                <a:solidFill>
                  <a:schemeClr val="bg1"/>
                </a:solidFill>
              </a:rPr>
              <a:t>первых этажей содержит :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вестибюль с комнатой для детских колясок, велосипедов, почтовых ящиков. 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Площадь устанавливают из расчета 0,4 кв. м на каждые 100 кв. м общей площади квартир, которые им </a:t>
            </a:r>
            <a:r>
              <a:rPr lang="ru-RU" sz="1800" b="1" dirty="0" smtClean="0">
                <a:solidFill>
                  <a:schemeClr val="bg1"/>
                </a:solidFill>
              </a:rPr>
              <a:t>обслуживаются</a:t>
            </a:r>
            <a:r>
              <a:rPr lang="ru-RU" sz="1800" dirty="0" smtClean="0">
                <a:solidFill>
                  <a:schemeClr val="bg1"/>
                </a:solidFill>
              </a:rPr>
              <a:t>. Вестибюль проектируют в каждой секции жилого дома.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Состав обслуживания </a:t>
            </a:r>
            <a:r>
              <a:rPr lang="ru-RU" sz="1800" dirty="0" smtClean="0">
                <a:solidFill>
                  <a:schemeClr val="bg1"/>
                </a:solidFill>
              </a:rPr>
              <a:t>зависит от места жилого дома в системе культурно-бытовых учреждений города. На первых этажах  жилых домов находящихся :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900" b="1" dirty="0" err="1" smtClean="0">
                <a:solidFill>
                  <a:schemeClr val="bg1"/>
                </a:solidFill>
              </a:rPr>
              <a:t>межмагистральных</a:t>
            </a:r>
            <a:r>
              <a:rPr lang="ru-RU" sz="1900" b="1" dirty="0" smtClean="0">
                <a:solidFill>
                  <a:schemeClr val="bg1"/>
                </a:solidFill>
              </a:rPr>
              <a:t> территориях </a:t>
            </a:r>
            <a:r>
              <a:rPr lang="ru-RU" sz="1900" dirty="0" smtClean="0">
                <a:solidFill>
                  <a:schemeClr val="bg1"/>
                </a:solidFill>
              </a:rPr>
              <a:t>квартиры первых этажей проектируют с палисадниками и приквартирными участками.</a:t>
            </a:r>
          </a:p>
          <a:p>
            <a:r>
              <a:rPr lang="ru-RU" sz="1900" b="1" dirty="0" smtClean="0">
                <a:solidFill>
                  <a:schemeClr val="bg1"/>
                </a:solidFill>
              </a:rPr>
              <a:t>На жилых улицах - </a:t>
            </a:r>
            <a:r>
              <a:rPr lang="ru-RU" sz="1900" b="1" i="1" dirty="0" smtClean="0">
                <a:solidFill>
                  <a:schemeClr val="bg1"/>
                </a:solidFill>
              </a:rPr>
              <a:t> </a:t>
            </a:r>
            <a:r>
              <a:rPr lang="ru-RU" sz="1900" dirty="0" smtClean="0">
                <a:solidFill>
                  <a:schemeClr val="bg1"/>
                </a:solidFill>
              </a:rPr>
              <a:t>размещают: приемные пункты прачечных, химчистки, проката, стол заказов; торговлю промышленными товарами первой необходимости; помещения для досуга жителей (детские, кружковые, хобби, спорт, детсады); в подвале – гаражи.</a:t>
            </a:r>
          </a:p>
          <a:p>
            <a:r>
              <a:rPr lang="ru-RU" sz="1900" b="1" dirty="0" smtClean="0">
                <a:solidFill>
                  <a:schemeClr val="bg1"/>
                </a:solidFill>
              </a:rPr>
              <a:t>На улицах городского и районного значения </a:t>
            </a:r>
            <a:r>
              <a:rPr lang="ru-RU" sz="1900" dirty="0" smtClean="0">
                <a:solidFill>
                  <a:schemeClr val="bg1"/>
                </a:solidFill>
              </a:rPr>
              <a:t>первый этаж нежилой, его используют для торговли, культурно-бытового обслуживания, общественного питания, аптек и отделений связи и др.; возможно устройство учреждений повседневного использования.</a:t>
            </a:r>
          </a:p>
          <a:p>
            <a:r>
              <a:rPr lang="ru-RU" sz="1900" b="1" dirty="0" smtClean="0">
                <a:solidFill>
                  <a:schemeClr val="bg1"/>
                </a:solidFill>
              </a:rPr>
              <a:t>В </a:t>
            </a:r>
            <a:r>
              <a:rPr lang="ru-RU" sz="1900" b="1" i="1" dirty="0" smtClean="0">
                <a:solidFill>
                  <a:schemeClr val="bg1"/>
                </a:solidFill>
              </a:rPr>
              <a:t>городских центрах и центрах планировочных районов </a:t>
            </a:r>
            <a:r>
              <a:rPr lang="ru-RU" sz="1900" dirty="0" smtClean="0">
                <a:solidFill>
                  <a:schemeClr val="bg1"/>
                </a:solidFill>
              </a:rPr>
              <a:t>первые этажи многоэтажны жилых домов используют для торговых центров, универмагов, универсамов, транс­портных и других агентств, административных учреждений.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585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72132" y="571480"/>
            <a:ext cx="35718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Таблица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примерного состава и площадей помещений обслуживания в жилых  домах различной вместимости</a:t>
            </a:r>
          </a:p>
          <a:p>
            <a:pPr indent="180975"/>
            <a:endParaRPr lang="ru-RU" dirty="0" smtClean="0">
              <a:solidFill>
                <a:schemeClr val="bg1"/>
              </a:solidFill>
            </a:endParaRPr>
          </a:p>
          <a:p>
            <a:pPr indent="180975" algn="ctr"/>
            <a:r>
              <a:rPr lang="ru-RU" dirty="0" smtClean="0">
                <a:solidFill>
                  <a:schemeClr val="bg1"/>
                </a:solidFill>
              </a:rPr>
              <a:t>Суммарная площадь обслуживающих помещений , приходящаяся на одного жителя, принимается до 0,3кв. М.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1855"/>
            <a:ext cx="3500430" cy="480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1" y="2071678"/>
            <a:ext cx="3571869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5286388"/>
            <a:ext cx="2071702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42844" y="0"/>
            <a:ext cx="885831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Схемы объемно-планировочных решений встроенно-пристроенных торгово-бытовых предприятий: </a:t>
            </a:r>
          </a:p>
          <a:p>
            <a:r>
              <a:rPr lang="ru-RU" i="1" dirty="0" smtClean="0">
                <a:solidFill>
                  <a:schemeClr val="bg1"/>
                </a:solidFill>
              </a:rPr>
              <a:t>а</a:t>
            </a:r>
            <a:r>
              <a:rPr lang="ru-RU" dirty="0" smtClean="0">
                <a:solidFill>
                  <a:schemeClr val="bg1"/>
                </a:solidFill>
              </a:rPr>
              <a:t> - встроенный магазин с пристроенными приемными отделениями, </a:t>
            </a:r>
            <a:r>
              <a:rPr lang="ru-RU" i="1" dirty="0" smtClean="0">
                <a:solidFill>
                  <a:schemeClr val="bg1"/>
                </a:solidFill>
              </a:rPr>
              <a:t>б -</a:t>
            </a:r>
            <a:r>
              <a:rPr lang="ru-RU" dirty="0" smtClean="0">
                <a:solidFill>
                  <a:schemeClr val="bg1"/>
                </a:solidFill>
              </a:rPr>
              <a:t> то же, по торцам с подсобными помещениями, </a:t>
            </a:r>
            <a:r>
              <a:rPr lang="ru-RU" i="1" dirty="0" smtClean="0">
                <a:solidFill>
                  <a:schemeClr val="bg1"/>
                </a:solidFill>
              </a:rPr>
              <a:t>в, г </a:t>
            </a:r>
            <a:r>
              <a:rPr lang="ru-RU" dirty="0" smtClean="0">
                <a:solidFill>
                  <a:schemeClr val="bg1"/>
                </a:solidFill>
              </a:rPr>
              <a:t>- с частично и полностью пристроенным торговым залом, </a:t>
            </a:r>
            <a:r>
              <a:rPr lang="ru-RU" i="1" dirty="0" smtClean="0">
                <a:solidFill>
                  <a:schemeClr val="bg1"/>
                </a:solidFill>
              </a:rPr>
              <a:t>и</a:t>
            </a:r>
            <a:r>
              <a:rPr lang="ru-RU" dirty="0" smtClean="0">
                <a:solidFill>
                  <a:schemeClr val="bg1"/>
                </a:solidFill>
              </a:rPr>
              <a:t> - с подсобными помещениями, приемным отделением, подъездом в подземной части, </a:t>
            </a:r>
            <a:r>
              <a:rPr lang="ru-RU" i="1" dirty="0" smtClean="0">
                <a:solidFill>
                  <a:schemeClr val="bg1"/>
                </a:solidFill>
              </a:rPr>
              <a:t>е, ж</a:t>
            </a:r>
            <a:r>
              <a:rPr lang="ru-RU" dirty="0" smtClean="0">
                <a:solidFill>
                  <a:schemeClr val="bg1"/>
                </a:solidFill>
              </a:rPr>
              <a:t> - с подсобными помещениями, встроенными в жилые здания, и торговыми залами, пристроенными к их торцам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71868" y="2071678"/>
            <a:ext cx="20002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1 - торговый зал,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2 - подсобное помещение,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3 - приемное отделение, 4 - лестница жилого дома,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5 - неиспользуемый объем,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6 - вход в жилой дом,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7 - подъезд для торгового транспорта,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8 - входы в торговый зал для посетителей, 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9 - подземный проезд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5325" y="2714620"/>
            <a:ext cx="1878675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2727" y="4286256"/>
            <a:ext cx="5235339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08"/>
            <a:ext cx="5572132" cy="317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0"/>
            <a:ext cx="357186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564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Многофункциональные жилые дома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000636"/>
            <a:ext cx="2071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«Марсельская жилая единица» арх. </a:t>
            </a:r>
            <a:r>
              <a:rPr lang="ru-RU" dirty="0" err="1" smtClean="0">
                <a:solidFill>
                  <a:schemeClr val="bg1"/>
                </a:solidFill>
              </a:rPr>
              <a:t>Ле</a:t>
            </a:r>
            <a:r>
              <a:rPr lang="ru-RU" dirty="0" smtClean="0">
                <a:solidFill>
                  <a:schemeClr val="bg1"/>
                </a:solidFill>
              </a:rPr>
              <a:t> Корбюзье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2132" y="3071810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«Дом нового быта» арх.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Н. Остерман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357950" y="2714620"/>
            <a:ext cx="214314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1678761" y="6036487"/>
            <a:ext cx="214314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6" cy="684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714876" y="285728"/>
            <a:ext cx="4429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Конструктивные решения многоэтажных жилых домов</a:t>
            </a:r>
            <a:endParaRPr lang="ru-RU" sz="2400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643050"/>
            <a:ext cx="3533635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714876" y="6143644"/>
            <a:ext cx="442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Высотный дом из объемных блоков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285992"/>
            <a:ext cx="8229600" cy="91440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Типы многоэтажных жилых домов</a:t>
            </a:r>
            <a:endParaRPr lang="ru-RU" sz="240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57554" cy="682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000496" y="214290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Композиционные схемы планов многоэтажных жилых домов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3286116" y="0"/>
            <a:ext cx="357190" cy="2714620"/>
          </a:xfrm>
          <a:prstGeom prst="rightBrace">
            <a:avLst>
              <a:gd name="adj1" fmla="val 8333"/>
              <a:gd name="adj2" fmla="val 49608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3286116" y="2714620"/>
            <a:ext cx="357190" cy="250033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3286116" y="5214950"/>
            <a:ext cx="357190" cy="164305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43306" y="114298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4744" y="3786190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4744" y="5857892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686" y="1357298"/>
            <a:ext cx="4786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Многоэтажные жилые дома проектируются и строятся</a:t>
            </a:r>
            <a:r>
              <a:rPr lang="ru-RU" b="1" dirty="0" smtClean="0">
                <a:solidFill>
                  <a:schemeClr val="bg1"/>
                </a:solidFill>
              </a:rPr>
              <a:t> :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А) коридорные, галерейные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Б) односекционные (точечные, башенные),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В) многосекционные (рядовые, торцевые, угловые секции)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Г) Смешанной структуры – коридорно-секционные и галерейно-секционные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369504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49004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4187605" y="1884593"/>
            <a:ext cx="6840989" cy="307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142852"/>
            <a:ext cx="607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Многоэтажные секционные жилые дома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000372"/>
            <a:ext cx="6072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Широтная секция частично ограниченной ориентации с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4 квартирами на этаже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29396"/>
            <a:ext cx="607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Меридиональная секция с10 квартирами на этаже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496" y="1214422"/>
            <a:ext cx="2071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Примеры блокировки блок-секций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5708718" y="1935092"/>
            <a:ext cx="214314" cy="2017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628" y="357166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Планировка секционных жилых домов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2066" y="1357298"/>
            <a:ext cx="4071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а) секция широтная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б) секция меридиональная для южных районов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в) секция с широким корпусом для северных районов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625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6225" y="4267200"/>
            <a:ext cx="50577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План лекции:</a:t>
            </a:r>
            <a:endParaRPr lang="ru-RU" sz="24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1.Градостроительные и социальные условия и требования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2. Экология  жилой среды при застройке многоэтажными жилыми домами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Инсоляция, проветривание и шумозащита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  <a:cs typeface="Times New Roman" pitchFamily="18" charset="0"/>
              </a:rPr>
              <a:t>4.Лестнично-лифтовые узлы и противопожарные мероприятия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5.Устройство первых этажей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6. Конструктивные решения многоэтажных жилых домов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7. Типы многоэтажных жилых домов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Специализированные виды многоэтажных жилых домов</a:t>
            </a:r>
          </a:p>
          <a:p>
            <a:pPr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9. Аналоги многоэтажных жилых домов </a:t>
            </a:r>
            <a:endPara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6572264" cy="302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4"/>
            <a:ext cx="2653389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3977175"/>
            <a:ext cx="3136922" cy="288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Многоэтажные односекционные жилые дома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3982767"/>
            <a:ext cx="2571736" cy="28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572264" y="1071546"/>
            <a:ext cx="257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Схемы односекционных домов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5857884" y="1"/>
            <a:ext cx="32861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Варианты различных планировочных решений точечных односекционных жилых домов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42844" y="2786058"/>
            <a:ext cx="33575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а) - с теплой лестницей и выходам на запасную пожарную лестницу,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б) - с незадымляемой лестницей, окруженной коридорами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3" y="4143379"/>
            <a:ext cx="2928927" cy="271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643182"/>
            <a:ext cx="235745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857884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1357298"/>
            <a:ext cx="2500298" cy="27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071918"/>
            <a:ext cx="349241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428992" y="5429264"/>
            <a:ext cx="2857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a typeface="Times New Roman" pitchFamily="18" charset="0"/>
              </a:rPr>
              <a:t>в) - с четырехсторонним коридором вокруг подсобных помещений, г) - уступчатой формы плана, </a:t>
            </a:r>
            <a:r>
              <a:rPr lang="ru-RU" sz="1600" dirty="0" err="1" smtClean="0">
                <a:solidFill>
                  <a:schemeClr val="bg1"/>
                </a:solidFill>
                <a:ea typeface="Times New Roman" pitchFamily="18" charset="0"/>
              </a:rPr>
              <a:t>д</a:t>
            </a:r>
            <a:r>
              <a:rPr lang="ru-RU" sz="1600" dirty="0" smtClean="0">
                <a:solidFill>
                  <a:schemeClr val="bg1"/>
                </a:solidFill>
                <a:ea typeface="Times New Roman" pitchFamily="18" charset="0"/>
              </a:rPr>
              <a:t>) - трилистник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601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29256" y="428604"/>
            <a:ext cx="371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Многоэтажные коридорные дома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7539" y="0"/>
            <a:ext cx="4856462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575881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9" y="4176796"/>
            <a:ext cx="5214942" cy="268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285728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Жилые дома с квартирами в разных уровнях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446" y="3214686"/>
            <a:ext cx="335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Квартиры в доме с коридором через этаж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7286644" y="3000372"/>
            <a:ext cx="274886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5214950"/>
            <a:ext cx="392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Квартиры в домах с коридором через два этажа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3457564" y="5829320"/>
            <a:ext cx="287466" cy="2017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3286116" cy="202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5351" y="1071546"/>
            <a:ext cx="6128649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612701"/>
            <a:ext cx="3786182" cy="324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28894"/>
            <a:ext cx="1928794" cy="462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286116" y="285728"/>
            <a:ext cx="585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Коридорно-секционные дома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884" y="3500438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 коридорами без естественного освещения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000760" y="3571876"/>
            <a:ext cx="214314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00760" y="5357826"/>
            <a:ext cx="314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 освещаемыми коридорами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6200000">
            <a:off x="5822165" y="5536421"/>
            <a:ext cx="214314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-42774"/>
            <a:ext cx="8072463" cy="690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751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86446" y="357166"/>
            <a:ext cx="3357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Галерейно-секционные дома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8229600" cy="1828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Специализированные виды многоэтажных жилых домов</a:t>
            </a:r>
            <a:endParaRPr lang="ru-RU" sz="24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0125" y="5362575"/>
            <a:ext cx="43338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14290"/>
            <a:ext cx="2148032" cy="488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571612"/>
            <a:ext cx="3214694" cy="354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214678" y="214290"/>
            <a:ext cx="364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Жилые дома для южных районов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86124"/>
            <a:ext cx="3214678" cy="181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214678" cy="314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5272427"/>
            <a:ext cx="4429125" cy="1585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D:\МАМИНА  ПАПКА\cnel\Архитекторы\Дом Батло 1904-06г\0107_PIC_0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9" name="Picture 8" descr="D:\МАМИНА  ПАПКА\cnel\Архитекторы\Дом Батло 1904-06г\DSC02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0"/>
            <a:ext cx="3929058" cy="2946794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143115"/>
            <a:ext cx="1928826" cy="40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286380" y="6429396"/>
            <a:ext cx="385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Дом </a:t>
            </a:r>
            <a:r>
              <a:rPr lang="ru-RU" dirty="0" err="1" smtClean="0">
                <a:solidFill>
                  <a:schemeClr val="bg1"/>
                </a:solidFill>
              </a:rPr>
              <a:t>Батло</a:t>
            </a:r>
            <a:r>
              <a:rPr lang="ru-RU" dirty="0" smtClean="0">
                <a:solidFill>
                  <a:schemeClr val="bg1"/>
                </a:solidFill>
              </a:rPr>
              <a:t> арх. </a:t>
            </a:r>
            <a:r>
              <a:rPr lang="ru-RU" dirty="0" err="1" smtClean="0">
                <a:solidFill>
                  <a:schemeClr val="bg1"/>
                </a:solidFill>
              </a:rPr>
              <a:t>Гауди</a:t>
            </a:r>
            <a:r>
              <a:rPr lang="ru-RU" dirty="0" smtClean="0">
                <a:solidFill>
                  <a:schemeClr val="bg1"/>
                </a:solidFill>
              </a:rPr>
              <a:t>, Барселона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Градостроительные и социальные условия и требования</a:t>
            </a:r>
            <a:endParaRPr lang="ru-RU" sz="24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08"/>
            <a:ext cx="8929718" cy="5572188"/>
          </a:xfrm>
        </p:spPr>
        <p:txBody>
          <a:bodyPr>
            <a:normAutofit/>
          </a:bodyPr>
          <a:lstStyle/>
          <a:p>
            <a:pPr marL="539750" indent="271463">
              <a:lnSpc>
                <a:spcPct val="120000"/>
              </a:lnSpc>
              <a:buNone/>
            </a:pPr>
            <a:r>
              <a:rPr lang="ru-RU" sz="2000" dirty="0" smtClean="0">
                <a:solidFill>
                  <a:schemeClr val="bg1"/>
                </a:solidFill>
                <a:cs typeface="Arial" pitchFamily="34" charset="0"/>
              </a:rPr>
              <a:t>Многоэтажные жилые дома - это капитальные</a:t>
            </a:r>
            <a:r>
              <a:rPr lang="ru-RU" sz="2000" i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cs typeface="Arial" pitchFamily="34" charset="0"/>
              </a:rPr>
              <a:t>постройки, эксплуатационный срок службы которых составляет  80 - 100 лет.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 indent="180975">
              <a:lnSpc>
                <a:spcPct val="120000"/>
              </a:lnSpc>
              <a:buNone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indent="18097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Применение многоэтажных многоквартирных домов позволяет </a:t>
            </a:r>
          </a:p>
          <a:p>
            <a:pPr indent="180975">
              <a:lnSpc>
                <a:spcPct val="120000"/>
              </a:lnSpc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1. значительно увеличить количество квартир в доме, </a:t>
            </a:r>
          </a:p>
          <a:p>
            <a:pPr indent="180975">
              <a:lnSpc>
                <a:spcPct val="120000"/>
              </a:lnSpc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2. повысить плотность застройки городов и поселков, что содействует сокращению территории застройки. </a:t>
            </a:r>
          </a:p>
          <a:p>
            <a:pPr indent="180975">
              <a:lnSpc>
                <a:spcPct val="120000"/>
              </a:lnSpc>
              <a:buNone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indent="180975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Типы многоквартирных жилых домов:</a:t>
            </a:r>
          </a:p>
          <a:p>
            <a:pPr indent="180975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Дома средней этажности 3-5 этажей</a:t>
            </a:r>
          </a:p>
          <a:p>
            <a:pPr indent="180975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Многоэтажные дома 9-12 этажей</a:t>
            </a:r>
          </a:p>
          <a:p>
            <a:pPr indent="180975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Дома повышенной этажности 17-25 этажей</a:t>
            </a:r>
          </a:p>
          <a:p>
            <a:pPr indent="180975">
              <a:lnSpc>
                <a:spcPct val="120000"/>
              </a:lnSpc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Высотные дома  - свыше 25 этажей</a:t>
            </a:r>
          </a:p>
          <a:p>
            <a:pPr indent="180975">
              <a:lnSpc>
                <a:spcPct val="120000"/>
              </a:lnSpc>
              <a:buNone/>
            </a:pPr>
            <a:endParaRPr lang="ru-RU" sz="2000" dirty="0" smtClean="0">
              <a:solidFill>
                <a:schemeClr val="bg1"/>
              </a:solidFill>
            </a:endParaRPr>
          </a:p>
          <a:p>
            <a:pPr indent="180975" algn="just">
              <a:lnSpc>
                <a:spcPct val="120000"/>
              </a:lnSpc>
              <a:buNone/>
            </a:pPr>
            <a:endParaRPr lang="ru-RU" sz="2900" dirty="0" smtClean="0">
              <a:cs typeface="Arial" pitchFamily="34" charset="0"/>
            </a:endParaRPr>
          </a:p>
          <a:p>
            <a:pPr lvl="0" indent="179388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4025" algn="l"/>
              </a:tabLst>
            </a:pPr>
            <a:endParaRPr lang="ru-RU" sz="2900" b="1" dirty="0" smtClean="0">
              <a:ea typeface="Times New Roman" pitchFamily="18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МАМИНА  ПАПКА\cnel\Архитекторы\Дом Батло 1904-06г\DSC026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Общие меры по созданию комфортных условий в квартирах согласно СНиП определяют: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сквозное или угловое проветривания;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запрещение ориентации окон всех жилых помещений квартиры на север;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обязательную солнцезащиту при западной ориентации.</a:t>
            </a:r>
          </a:p>
          <a:p>
            <a:pPr lvl="0">
              <a:buNone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Специальные приемы планировки многоэтажных жилых зданий основаны на проветривании здания через горизонтальные или вертикальные коммуникации и открытые пространства: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через террасы и коммуникационные галереи (в галерейном доме);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через аэрационные дворики, шахты и глубокие лоджии (в секционном доме)</a:t>
            </a:r>
          </a:p>
          <a:p>
            <a:pPr lvl="0"/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0"/>
            <a:ext cx="2857488" cy="18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4882" y="4572008"/>
            <a:ext cx="555911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67213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000364" y="285728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Жилые дома для северных широт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1857364"/>
            <a:ext cx="2857488" cy="272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2500306"/>
            <a:ext cx="2928958" cy="211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28" y="2000240"/>
            <a:ext cx="22288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214818"/>
            <a:ext cx="3632348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5722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Наиболее характерные климатические явления северных широт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низкие температуры (– 40°),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 сильные ветры и зимние туманы, вызванные ветром с юга, что препятствует южной ориентации жилых помещений.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 небольшой угол падения солнечных лучей (до 20°). В таком случае от многоэтажного здания падает большая по площади тень, которая может закрыть и дома и дворовые участки.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Перспективные направления проектирования </a:t>
            </a:r>
            <a:r>
              <a:rPr lang="ru-RU" sz="1800" dirty="0" smtClean="0">
                <a:solidFill>
                  <a:schemeClr val="bg1"/>
                </a:solidFill>
              </a:rPr>
              <a:t>многоэтажных жилых зданий в условиях Севера :</a:t>
            </a:r>
          </a:p>
          <a:p>
            <a:pPr lvl="0"/>
            <a:r>
              <a:rPr lang="ru-RU" sz="1800" dirty="0" smtClean="0">
                <a:solidFill>
                  <a:schemeClr val="bg1"/>
                </a:solidFill>
              </a:rPr>
              <a:t>создание искусственной жилой среды, полностью изолированной от внешних условий (жилые комплексы с развитым обслуживанием);</a:t>
            </a:r>
          </a:p>
          <a:p>
            <a:pPr lvl="0"/>
            <a:r>
              <a:rPr lang="ru-RU" sz="1800" dirty="0" smtClean="0">
                <a:solidFill>
                  <a:schemeClr val="bg1"/>
                </a:solidFill>
              </a:rPr>
              <a:t>совершенствование типа жилого дома и приемов, защищающих жилище от внешней среды;</a:t>
            </a:r>
          </a:p>
          <a:p>
            <a:pPr lvl="0"/>
            <a:r>
              <a:rPr lang="ru-RU" sz="1800" dirty="0" smtClean="0">
                <a:solidFill>
                  <a:schemeClr val="bg1"/>
                </a:solidFill>
              </a:rPr>
              <a:t>сочетание искусственной среды обитания с мерами по улучшению среды.</a:t>
            </a:r>
          </a:p>
          <a:p>
            <a:pPr lvl="0">
              <a:buNone/>
            </a:pPr>
            <a:r>
              <a:rPr lang="ru-RU" sz="1800" b="1" dirty="0" smtClean="0">
                <a:solidFill>
                  <a:schemeClr val="bg1"/>
                </a:solidFill>
              </a:rPr>
              <a:t>Приемы, используемые при проектирования жилых домов </a:t>
            </a:r>
            <a:r>
              <a:rPr lang="ru-RU" sz="1800" dirty="0" smtClean="0">
                <a:solidFill>
                  <a:schemeClr val="bg1"/>
                </a:solidFill>
              </a:rPr>
              <a:t>в условиях Севера: </a:t>
            </a:r>
          </a:p>
          <a:p>
            <a:pPr marL="85725" lvl="0" indent="45720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компактность плана и объема здания, </a:t>
            </a:r>
          </a:p>
          <a:p>
            <a:pPr marL="85725" lvl="0" indent="45720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увеличение ширины и длины корпуса, </a:t>
            </a:r>
          </a:p>
          <a:p>
            <a:pPr marL="85725" lvl="0" indent="45720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герметизация проемов, </a:t>
            </a:r>
          </a:p>
          <a:p>
            <a:pPr marL="85725" lvl="0" indent="45720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тройное остекление окон, </a:t>
            </a:r>
          </a:p>
          <a:p>
            <a:pPr marL="85725" lvl="0" indent="45720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уменьшение количества входов в жилой дом, </a:t>
            </a:r>
          </a:p>
          <a:p>
            <a:pPr marL="85725" lvl="0" indent="45720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утепленная конструкция наружной стены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14678" cy="368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928802"/>
            <a:ext cx="3166025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214678" y="357166"/>
            <a:ext cx="5929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Многоэтажные жилые дома на рельефе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4678" y="1142984"/>
            <a:ext cx="300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Параллельно склону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5786454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Перпендикулярно склону – каскадный дом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143380"/>
            <a:ext cx="307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Перпендикулярно склону  - дом переменной этажности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286124"/>
            <a:ext cx="3071801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Равнобедренный треугольник 12"/>
          <p:cNvSpPr/>
          <p:nvPr/>
        </p:nvSpPr>
        <p:spPr>
          <a:xfrm rot="16200000">
            <a:off x="3214678" y="1285860"/>
            <a:ext cx="285752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2714612" y="4857760"/>
            <a:ext cx="285752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>
            <a:off x="5715008" y="6357958"/>
            <a:ext cx="285752" cy="1428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86182" cy="263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71810"/>
            <a:ext cx="541231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000108"/>
            <a:ext cx="40386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803737" y="3517743"/>
            <a:ext cx="4429135" cy="225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2214554"/>
            <a:ext cx="2160977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42844" y="26431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Разрез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857620" y="214290"/>
            <a:ext cx="528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Террасные многоэтажные жилые дома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7818" y="457200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Вид сверху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</a:rPr>
              <a:t>Аналоги многоэтажных жилых домов </a:t>
            </a:r>
            <a:endParaRPr lang="ru-RU" sz="240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71480"/>
            <a:ext cx="27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Черкасово</a:t>
            </a:r>
            <a:r>
              <a:rPr lang="ru-RU" dirty="0" smtClean="0">
                <a:solidFill>
                  <a:schemeClr val="bg1"/>
                </a:solidFill>
              </a:rPr>
              <a:t> г. Санкт-Петербург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9458" name="Picture 2" descr="D:\МАМИНА  ПАПКА\cnel\КР лекции\4 курс\Для Галкиной высотки 4 курс\К лекции\для презентации\Черкасово Питер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0"/>
            <a:ext cx="3810000" cy="3810000"/>
          </a:xfrm>
          <a:prstGeom prst="rect">
            <a:avLst/>
          </a:prstGeom>
          <a:noFill/>
        </p:spPr>
      </p:pic>
      <p:pic>
        <p:nvPicPr>
          <p:cNvPr id="19459" name="Picture 3" descr="D:\МАМИНА  ПАПКА\cnel\КР лекции\4 курс\Для Галкиной высотки 4 курс\К лекции\для презентации\Черкасово Питер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048000"/>
            <a:ext cx="3810000" cy="3810000"/>
          </a:xfrm>
          <a:prstGeom prst="rect">
            <a:avLst/>
          </a:prstGeom>
          <a:noFill/>
        </p:spPr>
      </p:pic>
      <p:pic>
        <p:nvPicPr>
          <p:cNvPr id="6" name="Picture 1" descr="D:\МАМИНА  ПАПКА\cnel\КР лекции\4 курс\Для Галкиной высотки 4 курс\К лекции\для презентации\Черкасово Питер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0680" y="1"/>
            <a:ext cx="4033319" cy="478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51134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57818" y="578645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Жилые дома башенного типа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6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714876" cy="689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6357982"/>
          </a:xfrm>
        </p:spPr>
        <p:txBody>
          <a:bodyPr>
            <a:normAutofit fontScale="70000" lnSpcReduction="20000"/>
          </a:bodyPr>
          <a:lstStyle/>
          <a:p>
            <a:pPr lvl="0" indent="179388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4025" algn="l"/>
              </a:tabLst>
            </a:pPr>
            <a:endParaRPr lang="ru-RU" b="1" dirty="0" smtClean="0">
              <a:solidFill>
                <a:schemeClr val="bg1"/>
              </a:solidFill>
              <a:ea typeface="Times New Roman" pitchFamily="18" charset="0"/>
              <a:cs typeface="Arial" pitchFamily="34" charset="0"/>
            </a:endParaRPr>
          </a:p>
          <a:p>
            <a:pPr indent="179388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4025" algn="l"/>
              </a:tabLst>
            </a:pPr>
            <a:r>
              <a:rPr lang="ru-RU" dirty="0" smtClean="0">
                <a:solidFill>
                  <a:schemeClr val="bg1"/>
                </a:solidFill>
              </a:rPr>
              <a:t>Термин </a:t>
            </a:r>
            <a:r>
              <a:rPr lang="ru-RU" b="1" dirty="0" smtClean="0">
                <a:solidFill>
                  <a:schemeClr val="bg1"/>
                </a:solidFill>
              </a:rPr>
              <a:t>«высотное здание»</a:t>
            </a:r>
            <a:r>
              <a:rPr lang="ru-RU" dirty="0" smtClean="0">
                <a:solidFill>
                  <a:schemeClr val="bg1"/>
                </a:solidFill>
              </a:rPr>
              <a:t> определяет понятие здания, превышающего высоту, доступную для тушения пожара с автомеханических лестниц, которые позволяют в массовом варианте достичь высоты 28 м, а в специальном исполнении - 50 м. </a:t>
            </a:r>
          </a:p>
          <a:p>
            <a:pPr lvl="0" indent="179388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4025" algn="l"/>
              </a:tabLst>
            </a:pPr>
            <a:endParaRPr lang="ru-RU" b="1" dirty="0" smtClean="0">
              <a:solidFill>
                <a:schemeClr val="bg1"/>
              </a:solidFill>
              <a:ea typeface="Times New Roman" pitchFamily="18" charset="0"/>
              <a:cs typeface="Arial" pitchFamily="34" charset="0"/>
            </a:endParaRPr>
          </a:p>
          <a:p>
            <a:pPr lvl="0" indent="179388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4025" algn="l"/>
              </a:tabLst>
            </a:pPr>
            <a:r>
              <a:rPr lang="ru-RU" b="1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Условиями формирования жилых многоэтажных зданий являются:</a:t>
            </a:r>
            <a:endParaRPr lang="ru-RU" b="1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4025" algn="l"/>
              </a:tabLst>
            </a:pP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место строительства в городе, районе, микрорайоне;</a:t>
            </a:r>
            <a:endParaRPr lang="ru-RU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4025" algn="l"/>
              </a:tabLst>
            </a:pP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демографический состав населения города;</a:t>
            </a:r>
            <a:endParaRPr lang="ru-RU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4025" algn="l"/>
              </a:tabLst>
            </a:pP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климат региона, города, района города;</a:t>
            </a:r>
            <a:endParaRPr lang="ru-RU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4025" algn="l"/>
              </a:tabLst>
            </a:pP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технические возможности изготовления;</a:t>
            </a:r>
            <a:endParaRPr lang="ru-RU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4025" algn="l"/>
              </a:tabLst>
            </a:pP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технические ограничения и нормативные правила;</a:t>
            </a: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4025" algn="l"/>
              </a:tabLst>
            </a:pPr>
            <a:r>
              <a:rPr lang="ru-RU" dirty="0" smtClean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экономичность выбранного варианта;</a:t>
            </a: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4025" algn="l"/>
              </a:tabLst>
            </a:pPr>
            <a:endParaRPr lang="ru-RU" b="1" dirty="0" smtClean="0">
              <a:solidFill>
                <a:schemeClr val="bg1"/>
              </a:solidFill>
              <a:cs typeface="Arial" pitchFamily="34" charset="0"/>
            </a:endParaRP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4025" algn="l"/>
              </a:tabLst>
            </a:pPr>
            <a:r>
              <a:rPr lang="ru-RU" b="1" dirty="0" smtClean="0">
                <a:solidFill>
                  <a:schemeClr val="bg1"/>
                </a:solidFill>
                <a:cs typeface="Arial" pitchFamily="34" charset="0"/>
              </a:rPr>
              <a:t>Градостроительные условия определяют: </a:t>
            </a: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4025" algn="l"/>
              </a:tabLst>
            </a:pPr>
            <a:r>
              <a:rPr lang="ru-RU" dirty="0" smtClean="0">
                <a:solidFill>
                  <a:schemeClr val="bg1"/>
                </a:solidFill>
                <a:cs typeface="Arial" pitchFamily="34" charset="0"/>
              </a:rPr>
              <a:t>а)  планировочную структуру дома, типы секции, состав квартир;</a:t>
            </a:r>
          </a:p>
          <a:p>
            <a:pPr lvl="0" indent="179388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4025" algn="l"/>
              </a:tabLst>
            </a:pPr>
            <a:r>
              <a:rPr lang="ru-RU" dirty="0" smtClean="0">
                <a:solidFill>
                  <a:schemeClr val="bg1"/>
                </a:solidFill>
                <a:cs typeface="Arial" pitchFamily="34" charset="0"/>
              </a:rPr>
              <a:t>б) решение первого этажа, состав обслуживающих помещений (улица, площадь, центр или периферия города).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0"/>
            <a:ext cx="5076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0"/>
            <a:ext cx="4643438" cy="653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500563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0"/>
            <a:ext cx="4429124" cy="692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857364"/>
            <a:ext cx="4654847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446357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531"/>
            <a:ext cx="4357686" cy="685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37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86380" y="5429264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Многоэтажные жилые дома секционного типа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527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4545"/>
            <a:ext cx="4572000" cy="686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5026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4429124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1494" y="142852"/>
            <a:ext cx="4712506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МАМИНА  ПАПКА\cnel\КР лекции\4 курс\Для Галкиной высотки 4 курс\К лекции\для презентации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413760"/>
          </a:xfrm>
          <a:prstGeom prst="rect">
            <a:avLst/>
          </a:prstGeom>
          <a:noFill/>
        </p:spPr>
      </p:pic>
      <p:pic>
        <p:nvPicPr>
          <p:cNvPr id="64515" name="Picture 3" descr="D:\МАМИНА  ПАПКА\cnel\КР лекции\4 курс\Для Галкиной высотки 4 курс\К лекции\для презентации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44240"/>
            <a:ext cx="9144000" cy="3413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D:\МАМИНА  ПАПКА\cnel\КР лекции\4 курс\Для Галкиной высотки 4 курс\К лекции\для презентации\9-ТИ ЭТ. дом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20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8588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Социально-демографические предпосылки формирования</a:t>
            </a:r>
            <a:b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многоэтажных домов</a:t>
            </a:r>
            <a:r>
              <a:rPr lang="ru-RU" sz="20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</a:rPr>
              <a:t>Экология  жилой среды при застройке</a:t>
            </a:r>
            <a:endParaRPr lang="ru-RU" sz="20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21497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b="1" i="1" dirty="0" smtClean="0">
                <a:solidFill>
                  <a:schemeClr val="bg1"/>
                </a:solidFill>
              </a:rPr>
              <a:t>демографическом</a:t>
            </a:r>
            <a:r>
              <a:rPr lang="ru-RU" sz="2000" i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отношении основной потребитель многоэтажного жилища - </a:t>
            </a:r>
            <a:r>
              <a:rPr lang="ru-RU" sz="2000" b="1" dirty="0" smtClean="0">
                <a:solidFill>
                  <a:schemeClr val="bg1"/>
                </a:solidFill>
              </a:rPr>
              <a:t>средняя городская семья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Многодетные и сложные семьи, а также семьи с инвалидами, размещают ближе к земле, в первых этажах, а одиночек и малые семьи – в верхней части здания.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b="1" i="1" dirty="0" smtClean="0">
                <a:solidFill>
                  <a:schemeClr val="bg1"/>
                </a:solidFill>
              </a:rPr>
              <a:t>социальном</a:t>
            </a:r>
            <a:r>
              <a:rPr lang="ru-RU" sz="2000" i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отношении многоэтажный жилой дом ориентирован на семьи </a:t>
            </a:r>
            <a:r>
              <a:rPr lang="ru-RU" sz="2000" b="1" dirty="0" smtClean="0">
                <a:solidFill>
                  <a:schemeClr val="bg1"/>
                </a:solidFill>
              </a:rPr>
              <a:t>промышленных рабочих</a:t>
            </a:r>
            <a:r>
              <a:rPr lang="ru-RU" sz="2000" dirty="0" smtClean="0">
                <a:solidFill>
                  <a:schemeClr val="bg1"/>
                </a:solidFill>
              </a:rPr>
              <a:t>; все иные семьи, имеющие более высокий уровень образования и профессии большей сложности труда, не вписываются в пространственные условия многоэтажных структур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Задача проектировщика</a:t>
            </a:r>
            <a:r>
              <a:rPr lang="ru-RU" sz="2000" dirty="0" smtClean="0">
                <a:solidFill>
                  <a:schemeClr val="bg1"/>
                </a:solidFill>
              </a:rPr>
              <a:t> – смягчить неблагоприятные последствия урбанизации.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Мероприятия, оздоравливающие  жилую среду</a:t>
            </a:r>
            <a:r>
              <a:rPr lang="ru-RU" sz="2000" dirty="0" smtClean="0">
                <a:solidFill>
                  <a:schemeClr val="bg1"/>
                </a:solidFill>
              </a:rPr>
              <a:t> включают в себя поиск средств компенсации недостатка природной среды (проектирование летних помещений, террас, палисадников и т. п.), защиту территории и дома от неблагоприятных ветров, сохранение озеле­нения и характера рельефа участка.</a:t>
            </a:r>
          </a:p>
          <a:p>
            <a:pPr>
              <a:buNone/>
            </a:pPr>
            <a:r>
              <a:rPr lang="ru-RU" sz="2000" b="1" i="1" dirty="0" smtClean="0">
                <a:solidFill>
                  <a:schemeClr val="bg1"/>
                </a:solidFill>
              </a:rPr>
              <a:t>     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МАМИНА  ПАПКА\cnel\КР лекции\4 курс\Для Галкиной высотки 4 курс\К лекции\для презентации\9-ТИ ЭТ. дом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740260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МАМИНА  ПАПКА\cnel\КР лекции\4 курс\Для Галкиной высотки 4 курс\К лекции\для презентации\9-ТИ ЭТ. дом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215338" cy="6898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МАМИНА  ПАПКА\cnel\КР лекции\4 курс\Для Галкиной высотки 4 курс\К лекции\для презентации\9-ТИ ЭТ. д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0"/>
            <a:ext cx="6215074" cy="4319476"/>
          </a:xfrm>
          <a:prstGeom prst="rect">
            <a:avLst/>
          </a:prstGeom>
          <a:noFill/>
        </p:spPr>
      </p:pic>
      <p:pic>
        <p:nvPicPr>
          <p:cNvPr id="3" name="Picture 2" descr="D:\МАМИНА  ПАПКА\cnel\КР лекции\4 курс\Для Галкиной высотки 4 курс\К лекции\для презентации\9-ТИ ЭТ. дом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0438"/>
            <a:ext cx="5039493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МАМИНА  ПАПКА\cnel\КР лекции\4 курс\Для Галкиной высотки 4 курс\К лекции\для презентации\9-ТИ ЭТ. дом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20000" cy="557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МАМИНА  ПАПКА\cnel\КР лекции\4 курс\Для Галкиной высотки 4 курс\К лекции\для презентации\9-ТИ ЭТ. Ж.Д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4775" y="0"/>
            <a:ext cx="5229225" cy="6743700"/>
          </a:xfrm>
          <a:prstGeom prst="rect">
            <a:avLst/>
          </a:prstGeom>
          <a:noFill/>
        </p:spPr>
      </p:pic>
      <p:pic>
        <p:nvPicPr>
          <p:cNvPr id="70660" name="Picture 4" descr="D:\МАМИНА  ПАПКА\cnel\КР лекции\4 курс\Для Галкиной высотки 4 курс\К лекции\для презентации\9-ТИ ЭТ. Ж.Д.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60550"/>
            <a:ext cx="5080000" cy="4997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АМИНА  ПАПКА\cnel\КР лекции\4 курс\Для Галкиной высотки 4 курс\К лекции\для презентации\9-ТИ ЭТ. Ж.Д.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4775" y="0"/>
            <a:ext cx="5229225" cy="6743700"/>
          </a:xfrm>
          <a:prstGeom prst="rect">
            <a:avLst/>
          </a:prstGeom>
          <a:noFill/>
        </p:spPr>
      </p:pic>
      <p:pic>
        <p:nvPicPr>
          <p:cNvPr id="4" name="Picture 2" descr="D:\МАМИНА  ПАПКА\cnel\КР лекции\4 курс\Для Галкиной высотки 4 курс\К лекции\для презентации\9-ТИ ЭТ. Ж.Д.2 (план типового этажа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298"/>
            <a:ext cx="4747100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D:\МАМИНА  ПАПКА\cnel\КР лекции\4 курс\Для Галкиной высотки 4 курс\К лекции\для презентации\11-ти этажный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9820" y="5217797"/>
            <a:ext cx="6834180" cy="1640203"/>
          </a:xfrm>
          <a:prstGeom prst="rect">
            <a:avLst/>
          </a:prstGeom>
          <a:noFill/>
        </p:spPr>
      </p:pic>
      <p:pic>
        <p:nvPicPr>
          <p:cNvPr id="72708" name="Picture 4" descr="D:\МАМИНА  ПАПКА\cnel\КР лекции\4 курс\Для Галкиной высотки 4 курс\К лекции\для презентации\11-ти этажный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7000892" cy="5250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МАМИНА  ПАПКА\cnel\КР лекции\4 курс\Для Галкиной высотки 4 курс\К лекции\для презентации\11-ти этажный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0"/>
            <a:ext cx="6985000" cy="3810000"/>
          </a:xfrm>
          <a:prstGeom prst="rect">
            <a:avLst/>
          </a:prstGeom>
          <a:noFill/>
        </p:spPr>
      </p:pic>
      <p:pic>
        <p:nvPicPr>
          <p:cNvPr id="3" name="Picture 2" descr="D:\МАМИНА  ПАПКА\cnel\КР лекции\4 курс\Для Галкиной высотки 4 курс\К лекции\для презентации\11-ти этаж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496"/>
            <a:ext cx="4643437" cy="4000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D:\МАМИНА  ПАПКА\cnel\КР лекции\4 курс\Для Галкиной высотки 4 курс\К лекции\для презентации\86-ти квартирный д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-39647"/>
            <a:ext cx="8858280" cy="6897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МАМИНА  ПАПКА\cnel\КР лекции\4 курс\Для Галкиной высотки 4 курс\К лекции\для презентации\86-ти квартирный дом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715140" cy="4709551"/>
          </a:xfrm>
          <a:prstGeom prst="rect">
            <a:avLst/>
          </a:prstGeom>
          <a:noFill/>
        </p:spPr>
      </p:pic>
      <p:pic>
        <p:nvPicPr>
          <p:cNvPr id="4" name="Picture 4" descr="D:\МАМИНА  ПАПКА\cnel\КР лекции\4 курс\Для Галкиной высотки 4 курс\К лекции\для презентации\86-ти квартирный дом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503548"/>
            <a:ext cx="3857620" cy="3354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Инсоляция, проветривание и шумозащита</a:t>
            </a:r>
            <a:r>
              <a:rPr lang="ru-RU" dirty="0" smtClean="0">
                <a:solidFill>
                  <a:schemeClr val="bg1"/>
                </a:solidFill>
                <a:effectLst/>
              </a:rPr>
              <a:t/>
            </a:r>
            <a:br>
              <a:rPr lang="ru-RU" dirty="0" smtClean="0">
                <a:solidFill>
                  <a:schemeClr val="bg1"/>
                </a:solidFill>
                <a:effectLst/>
              </a:rPr>
            </a:br>
            <a:endParaRPr lang="ru-RU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Общие требования в проектировании многоэтажных жилых домов </a:t>
            </a:r>
            <a:r>
              <a:rPr lang="ru-RU" sz="1800" dirty="0" smtClean="0">
                <a:solidFill>
                  <a:schemeClr val="bg1"/>
                </a:solidFill>
              </a:rPr>
              <a:t>касаются ориентации и условий проветривания. </a:t>
            </a:r>
          </a:p>
          <a:p>
            <a:r>
              <a:rPr lang="ru-RU" sz="1800" b="1" dirty="0" smtClean="0">
                <a:solidFill>
                  <a:schemeClr val="bg1"/>
                </a:solidFill>
              </a:rPr>
              <a:t>Проветривание</a:t>
            </a:r>
            <a:r>
              <a:rPr lang="ru-RU" sz="1800" dirty="0" smtClean="0">
                <a:solidFill>
                  <a:schemeClr val="bg1"/>
                </a:solidFill>
              </a:rPr>
              <a:t> зависит от ориентации фасадов жилых домов по сторонам света и по отношению к господствующим ветрам. </a:t>
            </a:r>
          </a:p>
          <a:p>
            <a:r>
              <a:rPr lang="ru-RU" sz="1800" b="1" dirty="0" smtClean="0">
                <a:solidFill>
                  <a:schemeClr val="bg1"/>
                </a:solidFill>
              </a:rPr>
              <a:t>Инсоляция</a:t>
            </a:r>
            <a:r>
              <a:rPr lang="ru-RU" sz="1800" dirty="0" smtClean="0">
                <a:solidFill>
                  <a:schemeClr val="bg1"/>
                </a:solidFill>
              </a:rPr>
              <a:t> многоэтажной застройки достигается формой и расположением домов на определенных расстояниях друг от друга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В условиях многоэтажной застройки необходимо решать проблему </a:t>
            </a:r>
            <a:r>
              <a:rPr lang="ru-RU" sz="1800" b="1" dirty="0" smtClean="0">
                <a:solidFill>
                  <a:schemeClr val="bg1"/>
                </a:solidFill>
              </a:rPr>
              <a:t>защиты от ветра и шума.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Для устранения </a:t>
            </a:r>
            <a:r>
              <a:rPr lang="ru-RU" sz="1800" b="1" dirty="0" smtClean="0">
                <a:solidFill>
                  <a:schemeClr val="bg1"/>
                </a:solidFill>
              </a:rPr>
              <a:t>воздействия шума</a:t>
            </a:r>
            <a:r>
              <a:rPr lang="ru-RU" sz="1800" dirty="0" smtClean="0">
                <a:solidFill>
                  <a:schemeClr val="bg1"/>
                </a:solidFill>
              </a:rPr>
              <a:t> на многоэтажные жилые здания устраивают экра­ны, земляные насыпи, озеленение, размещают общественные здания, удаляют от источника шума жилые дома и, наконец, применяют «</a:t>
            </a:r>
            <a:r>
              <a:rPr lang="ru-RU" sz="1800" dirty="0" err="1" smtClean="0">
                <a:solidFill>
                  <a:schemeClr val="bg1"/>
                </a:solidFill>
              </a:rPr>
              <a:t>шумозащищенные</a:t>
            </a:r>
            <a:r>
              <a:rPr lang="ru-RU" sz="1800" dirty="0" smtClean="0">
                <a:solidFill>
                  <a:schemeClr val="bg1"/>
                </a:solidFill>
              </a:rPr>
              <a:t>» жилые дома. 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МАМИНА  ПАПКА\cnel\КР лекции\4 курс\Для Галкиной высотки 4 курс\К лекции\для презентации\106 квартирный жилой д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95250"/>
            <a:ext cx="6667500" cy="666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:\МАМИНА  ПАПКА\cnel\КР лекции\4 курс\Для Галкиной высотки 4 курс\К лекции\для презентации\106 квартирный жилой дом 6 (план 1 эт.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6227" y="0"/>
            <a:ext cx="698777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786454"/>
            <a:ext cx="207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106-и квартирный жилой дом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МАМИНА  ПАПКА\cnel\КР лекции\4 курс\Для Галкиной высотки 4 курс\К лекции\для презентации\106 квартирный жилой дом 7 (план тип. эт.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98777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МАМИНА  ПАПКА\cnel\КР лекции\4 курс\Для Галкиной высотки 4 курс\К лекции\для презентации\106 квартирный жилой дом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0"/>
            <a:ext cx="6929454" cy="3435029"/>
          </a:xfrm>
          <a:prstGeom prst="rect">
            <a:avLst/>
          </a:prstGeom>
          <a:noFill/>
        </p:spPr>
      </p:pic>
      <p:pic>
        <p:nvPicPr>
          <p:cNvPr id="77827" name="Picture 3" descr="D:\МАМИНА  ПАПКА\cnel\КР лекции\4 курс\Для Галкиной высотки 4 курс\К лекции\для презентации\106 квартирный жилой дом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8992"/>
            <a:ext cx="6858016" cy="3429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МАМИНА  ПАПКА\cnel\КР лекции\4 курс\Для Галкиной высотки 4 курс\К лекции\для презентации\106 квартирный жилой дом  4 (макет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МАМИНА  ПАПКА\cnel\КР лекции\4 курс\Для Галкиной высотки 4 курс\К лекции\для презентации\106 квартирный жилой дом  5(макет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:\МАМИНА  ПАПКА\cnel\КР лекции\4 курс\Для Галкиной высотки 4 курс\К лекции\для презентации\106 квартирный жилой дом3 (инсоляция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:\МАМИНА  ПАПКА\cnel\КР лекции\4 курс\Для Галкиной высотки 4 курс\К лекции\для презентации\130-ти квартирный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D:\МАМИНА  ПАПКА\cnel\КР лекции\4 курс\Для Галкиной высотки 4 курс\К лекции\для презентации\3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4609" y="1"/>
            <a:ext cx="5389391" cy="6858000"/>
          </a:xfrm>
          <a:prstGeom prst="rect">
            <a:avLst/>
          </a:prstGeom>
          <a:noFill/>
        </p:spPr>
      </p:pic>
      <p:pic>
        <p:nvPicPr>
          <p:cNvPr id="84996" name="Picture 4" descr="D:\МАМИНА  ПАПКА\cnel\КР лекции\4 курс\Для Галкиной высотки 4 курс\К лекции\для презентации\3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953003" cy="3714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643446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Жилой дом «Лидер» по ул. Фрунзе г. Хабаровск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3372" y="571480"/>
            <a:ext cx="500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Жилой дом «Ступени» по ул. </a:t>
            </a:r>
            <a:r>
              <a:rPr lang="ru-RU" b="1" dirty="0" err="1" smtClean="0">
                <a:solidFill>
                  <a:schemeClr val="bg1"/>
                </a:solidFill>
              </a:rPr>
              <a:t>Волочаевской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г. Хабаровск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3" descr="D:\МАМИНА  ПАПКА\cnel\КР лекции\4 курс\Для Галкиной высотки 4 курс\К лекции\для презентации\4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411008"/>
            <a:ext cx="5929322" cy="4446992"/>
          </a:xfrm>
          <a:prstGeom prst="rect">
            <a:avLst/>
          </a:prstGeom>
          <a:noFill/>
        </p:spPr>
      </p:pic>
      <p:pic>
        <p:nvPicPr>
          <p:cNvPr id="6" name="Picture 2" descr="D:\МАМИНА  ПАПКА\cnel\КР лекции\4 курс\Для Галкиной высотки 4 курс\К лекции\для презентации\4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68770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8783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6236" y="1357298"/>
            <a:ext cx="564776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857628"/>
            <a:ext cx="4744773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85861"/>
            <a:ext cx="177962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57818" y="357166"/>
            <a:ext cx="378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Шумозащищенные дома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АМИНА  ПАПКА\cnel\КР лекции\4 курс\Для Галкиной высотки 4 курс\К лекции\для презентации\2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:\МАМИНА  ПАПКА\cnel\КР лекции\4 курс\Для Галкиной высотки 4 курс\К лекции\для презентации\ДОМ на Николиной гор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5029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92933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Дом на Николиной горе г. Москва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D:\МАМИНА  ПАПКА\cnel\КР лекции\4 курс\Для Галкиной высотки 4 курс\К лекции\для презентации\Jildom_03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52606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:\МАМИНА  ПАПКА\cnel\КР лекции\4 курс\Для Галкиной высотки 4 курс\К лекции\для презентации\15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5" y="-17375"/>
            <a:ext cx="6500826" cy="6875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:\МАМИНА  ПАПКА\cnel\КР лекции\4 курс\Для Галкиной высотки 4 курс\К лекции\для презентации\skyligh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99638" cy="5857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:\МАМИНА  ПАПКА\cnel\КР лекции\4 курс\Для Галкиной высотки 4 курс\КАРТИНКИ\classika02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59076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:\МАМИНА  ПАПКА\cnel\КР лекции\4 курс\Для Галкиной высотки 4 курс\КАРТИНКИ\classika02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0"/>
            <a:ext cx="5572132" cy="6909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D:\МАМИНА  ПАПКА\cnel\КР лекции\4 курс\Для Галкиной высотки 4 курс\КАРТИНКИ\classika02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9256" cy="6967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МАМИНА  ПАПКА\cnel\КР лекции\4 курс\Для Галкиной высотки 4 курс\К лекции\для презентации\Северный Олимп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10"/>
            <a:ext cx="4929190" cy="4929190"/>
          </a:xfrm>
          <a:prstGeom prst="rect">
            <a:avLst/>
          </a:prstGeom>
          <a:noFill/>
        </p:spPr>
      </p:pic>
      <p:pic>
        <p:nvPicPr>
          <p:cNvPr id="3" name="Picture 2" descr="D:\МАМИНА  ПАПКА\cnel\КР лекции\4 курс\Для Галкиной высотки 4 курс\К лекции\для презентации\Северный Олимп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2" y="0"/>
            <a:ext cx="4214818" cy="4214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:\МАМИНА  ПАПКА\cnel\КР лекции\4 курс\Для Галкиной высотки 4 курс\К лекции\для презентации\жилой комплекс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001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  <a:latin typeface="+mn-lt"/>
                <a:cs typeface="Times New Roman" pitchFamily="18" charset="0"/>
              </a:rPr>
              <a:t>Лестнично-лифтовые узлы и противопожарные мероприятия</a:t>
            </a:r>
            <a:endParaRPr lang="ru-RU" sz="2400" dirty="0">
              <a:solidFill>
                <a:schemeClr val="bg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Лестнично-лифтовый узел (ЛЛУ) </a:t>
            </a:r>
            <a:r>
              <a:rPr lang="ru-RU" sz="2000" dirty="0" smtClean="0">
                <a:solidFill>
                  <a:schemeClr val="bg1"/>
                </a:solidFill>
              </a:rPr>
              <a:t>– важная часть жилого многоэтажного дома, обеспечивает связь с землей и эвакуацию жителей. </a:t>
            </a:r>
          </a:p>
          <a:p>
            <a:pPr>
              <a:buNone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ЛЛУ включает в свой состав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1) лестницу и лифты;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2) на первом этаже находятся вестибюль и мусоросборник,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3) на типовых этажах – лифтовые холлы и коридоры (к квартире, на незадымляемую лестницу, к мусоропроводу)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D:\МАМИНА  ПАПКА\cnel\КР лекции\4 курс\Для Галкиной высотки 4 курс\КАРТИНКИ\stu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D:\МАМИНА  ПАПКА\cnel\КР лекции\4 курс\Для Галкиной высотки 4 курс\КАРТИНКИ\район высотных домов визуализ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52"/>
            <a:ext cx="9144000" cy="6036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МИНА  ПАПКА\cnel\КР лекции\4 курс\Для Галкиной высотки 4 курс\высотный дом\12ФОТО2 ГОСТ КОМПЛЕК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5289"/>
            <a:ext cx="9144000" cy="6462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ИНА  ПАПКА\cnel\КР лекции\4 курс\Для Галкиной высотки 4 курс\высотный дом\19 ФОТО 4 ЖИЛОЙ КОМПЛЕКС с офисн помещ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96863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МИНА  ПАПКА\cnel\КР лекции\4 курс\Для Галкиной высотки 4 курс\высотный дом\28 ФОТО 5 высотный жилой д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9006"/>
            <a:ext cx="6786578" cy="6828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АМИНА  ПАПКА\cnel\КР лекции\4 курс\Для Галкиной высотки 4 курс\высотный дом\32ФОТО2 ЖИЛАЯ ВЫСОТ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1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МАМИНА  ПАПКА\cnel\КР лекции\4 курс\Для Галкиной высотки 4 курс\высотный дом\многофункциональный комплекс Питер11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0"/>
            <a:ext cx="5286380" cy="5286380"/>
          </a:xfrm>
          <a:prstGeom prst="rect">
            <a:avLst/>
          </a:prstGeom>
          <a:noFill/>
        </p:spPr>
      </p:pic>
      <p:pic>
        <p:nvPicPr>
          <p:cNvPr id="5" name="Picture 2" descr="D:\МАМИНА  ПАПКА\cnel\КР лекции\4 курс\Для Галкиной высотки 4 курс\высотный дом\многофункциональный комплекс Питер1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96"/>
            <a:ext cx="5143504" cy="5143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МАМИНА  ПАПКА\cnel\КР лекции\4 курс\Для Галкиной высотки 4 курс\высотный дом\многофункциональный комплекс Питер1111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36" cy="5000636"/>
          </a:xfrm>
          <a:prstGeom prst="rect">
            <a:avLst/>
          </a:prstGeom>
          <a:noFill/>
        </p:spPr>
      </p:pic>
      <p:pic>
        <p:nvPicPr>
          <p:cNvPr id="6148" name="Picture 4" descr="D:\МАМИНА  ПАПКА\cnel\КР лекции\4 курс\Для Галкиной высотки 4 курс\высотный дом\многофункциональный комплекс Питер111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571620"/>
            <a:ext cx="5286380" cy="5286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452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23" y="500042"/>
            <a:ext cx="9110777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</TotalTime>
  <Words>2090</Words>
  <Application>Microsoft Office PowerPoint</Application>
  <PresentationFormat>Экран (4:3)</PresentationFormat>
  <Paragraphs>231</Paragraphs>
  <Slides>107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107</vt:i4>
      </vt:variant>
    </vt:vector>
  </HeadingPairs>
  <TitlesOfParts>
    <vt:vector size="108" baseType="lpstr">
      <vt:lpstr>Апекс</vt:lpstr>
      <vt:lpstr>Проектирование  многоэтажного жилого дома с разработкой квартир  </vt:lpstr>
      <vt:lpstr>Нормативная и справочная литература:</vt:lpstr>
      <vt:lpstr>План лекции:</vt:lpstr>
      <vt:lpstr>Градостроительные и социальные условия и требования</vt:lpstr>
      <vt:lpstr>Презентация PowerPoint</vt:lpstr>
      <vt:lpstr>Социально-демографические предпосылки формирования многоэтажных домов Экология  жилой среды при застройке</vt:lpstr>
      <vt:lpstr>Инсоляция, проветривание и шумозащита </vt:lpstr>
      <vt:lpstr>Презентация PowerPoint</vt:lpstr>
      <vt:lpstr>Лестнично-лифтовые узлы и противопожарные мероприятия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Лифты</vt:lpstr>
      <vt:lpstr>Презентация PowerPoint</vt:lpstr>
      <vt:lpstr>Презентация PowerPoint</vt:lpstr>
      <vt:lpstr>Устройство первых этажей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многоэтажных жилых домов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Специализированные виды многоэтажных жилых домов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Аналоги многоэтажных жилых домов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многоэтажного жилого дома с разработкой квартир 4 курс  </dc:title>
  <cp:lastModifiedBy>user</cp:lastModifiedBy>
  <cp:revision>130</cp:revision>
  <dcterms:modified xsi:type="dcterms:W3CDTF">2015-04-13T05:22:05Z</dcterms:modified>
</cp:coreProperties>
</file>