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мен Боровской" initials="СБ" lastIdx="1" clrIdx="0">
    <p:extLst>
      <p:ext uri="{19B8F6BF-5375-455C-9EA6-DF929625EA0E}">
        <p15:presenceInfo xmlns:p15="http://schemas.microsoft.com/office/powerpoint/2012/main" userId="d24bcaf850ff8f7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DEDE"/>
    <a:srgbClr val="C0C0C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96" autoAdjust="0"/>
    <p:restoredTop sz="94660"/>
  </p:normalViewPr>
  <p:slideViewPr>
    <p:cSldViewPr snapToGrid="0">
      <p:cViewPr>
        <p:scale>
          <a:sx n="50" d="100"/>
          <a:sy n="50" d="100"/>
        </p:scale>
        <p:origin x="330" y="14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3T12:00:00.684" idx="1">
    <p:pos x="11446" y="882"/>
    <p:text/>
    <p:extLst>
      <p:ext uri="{C676402C-5697-4E1C-873F-D02D1690AC5C}">
        <p15:threadingInfo xmlns:p15="http://schemas.microsoft.com/office/powerpoint/2012/main" timeZoneBias="-6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41C4-D1A9-4598-95B4-BC0AEAD80D90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6B0F-938A-409D-820D-B648097C7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418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41C4-D1A9-4598-95B4-BC0AEAD80D90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6B0F-938A-409D-820D-B648097C7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2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41C4-D1A9-4598-95B4-BC0AEAD80D90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6B0F-938A-409D-820D-B648097C7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756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41C4-D1A9-4598-95B4-BC0AEAD80D90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6B0F-938A-409D-820D-B648097C7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084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41C4-D1A9-4598-95B4-BC0AEAD80D90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6B0F-938A-409D-820D-B648097C7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4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41C4-D1A9-4598-95B4-BC0AEAD80D90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6B0F-938A-409D-820D-B648097C7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14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41C4-D1A9-4598-95B4-BC0AEAD80D90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6B0F-938A-409D-820D-B648097C7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11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41C4-D1A9-4598-95B4-BC0AEAD80D90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6B0F-938A-409D-820D-B648097C7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20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41C4-D1A9-4598-95B4-BC0AEAD80D90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6B0F-938A-409D-820D-B648097C7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35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41C4-D1A9-4598-95B4-BC0AEAD80D90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6B0F-938A-409D-820D-B648097C7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93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A41C4-D1A9-4598-95B4-BC0AEAD80D90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76B0F-938A-409D-820D-B648097C7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466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5000">
              <a:schemeClr val="accent1">
                <a:lumMod val="20000"/>
                <a:lumOff val="80000"/>
              </a:schemeClr>
            </a:gs>
            <a:gs pos="40000">
              <a:schemeClr val="accent1">
                <a:lumMod val="40000"/>
                <a:lumOff val="60000"/>
              </a:schemeClr>
            </a:gs>
            <a:gs pos="0">
              <a:schemeClr val="accent3">
                <a:lumMod val="0"/>
                <a:lumOff val="100000"/>
              </a:schemeClr>
            </a:gs>
            <a:gs pos="10000">
              <a:schemeClr val="accent1">
                <a:lumMod val="20000"/>
                <a:lumOff val="80000"/>
              </a:schemeClr>
            </a:gs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A41C4-D1A9-4598-95B4-BC0AEAD80D90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76B0F-938A-409D-820D-B648097C7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084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omments" Target="../comments/commen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0" descr="https://sun9-52.userapi.com/impg/GwQ_DtXTFpvO3ZAp8fAZzrSny7lVp8mq1lQXYQ/pryrG1DO1kM.jpg?size=1280x690&amp;quality=96&amp;sign=62e9dc664752acb77c79eee960e5c3c8&amp;type=album">
            <a:extLst>
              <a:ext uri="{FF2B5EF4-FFF2-40B4-BE49-F238E27FC236}">
                <a16:creationId xmlns:a16="http://schemas.microsoft.com/office/drawing/2014/main" id="{FF9AA699-F2E5-46BA-9B97-79D839EE0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t="2670" r="1449"/>
          <a:stretch/>
        </p:blipFill>
        <p:spPr bwMode="auto">
          <a:xfrm>
            <a:off x="7589775" y="3870911"/>
            <a:ext cx="4602225" cy="24552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7" descr="А-330 в презентацию">
            <a:extLst>
              <a:ext uri="{FF2B5EF4-FFF2-40B4-BE49-F238E27FC236}">
                <a16:creationId xmlns:a16="http://schemas.microsoft.com/office/drawing/2014/main" id="{5DE7C546-7125-4134-979B-190E7048B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779231"/>
            <a:ext cx="3829050" cy="249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A3C0AFDB-075D-4DD8-8284-C61DFBD2736D}"/>
              </a:ext>
            </a:extLst>
          </p:cNvPr>
          <p:cNvSpPr/>
          <p:nvPr/>
        </p:nvSpPr>
        <p:spPr>
          <a:xfrm>
            <a:off x="-19051" y="-76200"/>
            <a:ext cx="9115425" cy="6953250"/>
          </a:xfrm>
          <a:custGeom>
            <a:avLst/>
            <a:gdLst>
              <a:gd name="connsiteX0" fmla="*/ 9010650 w 9010650"/>
              <a:gd name="connsiteY0" fmla="*/ 0 h 6886575"/>
              <a:gd name="connsiteX1" fmla="*/ 7277100 w 9010650"/>
              <a:gd name="connsiteY1" fmla="*/ 6886575 h 6886575"/>
              <a:gd name="connsiteX2" fmla="*/ 0 w 9010650"/>
              <a:gd name="connsiteY2" fmla="*/ 6886575 h 6886575"/>
              <a:gd name="connsiteX3" fmla="*/ 0 w 9010650"/>
              <a:gd name="connsiteY3" fmla="*/ 19050 h 6886575"/>
              <a:gd name="connsiteX4" fmla="*/ 9010650 w 9010650"/>
              <a:gd name="connsiteY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0650" h="6886575">
                <a:moveTo>
                  <a:pt x="9010650" y="0"/>
                </a:moveTo>
                <a:lnTo>
                  <a:pt x="7277100" y="6886575"/>
                </a:lnTo>
                <a:lnTo>
                  <a:pt x="0" y="6886575"/>
                </a:lnTo>
                <a:lnTo>
                  <a:pt x="0" y="19050"/>
                </a:lnTo>
                <a:lnTo>
                  <a:pt x="901065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5000">
                <a:schemeClr val="accent1">
                  <a:lumMod val="20000"/>
                  <a:lumOff val="80000"/>
                </a:schemeClr>
              </a:gs>
              <a:gs pos="40000">
                <a:schemeClr val="accent1">
                  <a:lumMod val="40000"/>
                  <a:lumOff val="60000"/>
                </a:schemeClr>
              </a:gs>
              <a:gs pos="0">
                <a:schemeClr val="accent3">
                  <a:lumMod val="0"/>
                  <a:lumOff val="10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F522C-5E50-40AB-8ECA-2AA7FE43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90" y="1348075"/>
            <a:ext cx="8043148" cy="2945552"/>
          </a:xfrm>
        </p:spPr>
        <p:txBody>
          <a:bodyPr>
            <a:normAutofit/>
          </a:bodyPr>
          <a:lstStyle/>
          <a:p>
            <a:r>
              <a:rPr lang="ru-RU" altLang="ru-RU" sz="3600" dirty="0">
                <a:solidFill>
                  <a:srgbClr val="002060"/>
                </a:solidFill>
                <a:latin typeface="Samsung Sans" panose="020B0503020203020204" pitchFamily="34" charset="0"/>
                <a:ea typeface="Samsung Sans" panose="020B0503020203020204" pitchFamily="34" charset="0"/>
              </a:rPr>
              <a:t>Интеграция сменного модуля в конструкцию широкофюзеляжного самолёта</a:t>
            </a:r>
            <a:br>
              <a:rPr lang="ru-RU" altLang="ru-RU" b="1" dirty="0">
                <a:solidFill>
                  <a:srgbClr val="FDD059"/>
                </a:solidFill>
              </a:rPr>
            </a:br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DCDD1D1-D251-4241-847F-9DDB1D0EB81E}"/>
              </a:ext>
            </a:extLst>
          </p:cNvPr>
          <p:cNvGrpSpPr/>
          <p:nvPr/>
        </p:nvGrpSpPr>
        <p:grpSpPr>
          <a:xfrm>
            <a:off x="114300" y="5732895"/>
            <a:ext cx="4066324" cy="989217"/>
            <a:chOff x="334289" y="204722"/>
            <a:chExt cx="6830365" cy="166162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56D3959-1ED3-476C-BC65-AFC600001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89" y="204722"/>
              <a:ext cx="1975774" cy="166162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DBCDADB-6182-4DBE-924E-0566BA4E5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757" y="414622"/>
              <a:ext cx="2795620" cy="786684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0C986A6-6707-43B0-98CB-8C1F9E780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072" y="414622"/>
              <a:ext cx="1801582" cy="786684"/>
            </a:xfrm>
            <a:prstGeom prst="rect">
              <a:avLst/>
            </a:prstGeom>
          </p:spPr>
        </p:pic>
      </p:grpSp>
      <p:sp>
        <p:nvSpPr>
          <p:cNvPr id="6" name="Диагональная полоса 5">
            <a:extLst>
              <a:ext uri="{FF2B5EF4-FFF2-40B4-BE49-F238E27FC236}">
                <a16:creationId xmlns:a16="http://schemas.microsoft.com/office/drawing/2014/main" id="{8896D01F-C657-49DA-A94B-C84C65ABBFC3}"/>
              </a:ext>
            </a:extLst>
          </p:cNvPr>
          <p:cNvSpPr/>
          <p:nvPr/>
        </p:nvSpPr>
        <p:spPr>
          <a:xfrm>
            <a:off x="7258050" y="-152400"/>
            <a:ext cx="2075636" cy="8496300"/>
          </a:xfrm>
          <a:prstGeom prst="diagStripe">
            <a:avLst>
              <a:gd name="adj" fmla="val 8391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927BFB76-4BDC-4266-9DD2-2EB1510D0FCA}"/>
              </a:ext>
            </a:extLst>
          </p:cNvPr>
          <p:cNvSpPr txBox="1">
            <a:spLocks/>
          </p:cNvSpPr>
          <p:nvPr/>
        </p:nvSpPr>
        <p:spPr>
          <a:xfrm>
            <a:off x="257145" y="-152400"/>
            <a:ext cx="7693838" cy="1559562"/>
          </a:xfrm>
          <a:prstGeom prst="rect">
            <a:avLst/>
          </a:prstGeom>
        </p:spPr>
        <p:txBody>
          <a:bodyPr vert="horz" lIns="91440" tIns="1270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  <a:tabLst>
                <a:tab pos="2057400" algn="l"/>
                <a:tab pos="4330700" algn="l"/>
              </a:tabLst>
            </a:pPr>
            <a:r>
              <a:rPr lang="ru-RU" altLang="ru-RU" sz="2400" dirty="0">
                <a:solidFill>
                  <a:schemeClr val="bg1"/>
                </a:solidFill>
                <a:latin typeface="Samsung Sans" panose="020B0503020203020204" pitchFamily="34" charset="0"/>
                <a:ea typeface="Samsung Sans" panose="020B0503020203020204" pitchFamily="34" charset="0"/>
                <a:cs typeface="Arial" panose="020B0604020202020204" pitchFamily="34" charset="0"/>
              </a:rPr>
              <a:t>Комсомольский-на-Амуре государственный университет</a:t>
            </a:r>
            <a:endParaRPr lang="en-US" altLang="ru-RU" sz="2400" dirty="0">
              <a:solidFill>
                <a:schemeClr val="bg1"/>
              </a:solidFill>
              <a:latin typeface="Samsung Sans" panose="020B0503020203020204" pitchFamily="34" charset="0"/>
              <a:ea typeface="Samsung Sans" panose="020B0503020203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50000"/>
              </a:lnSpc>
              <a:spcBef>
                <a:spcPts val="0"/>
              </a:spcBef>
              <a:tabLst>
                <a:tab pos="2057400" algn="l"/>
                <a:tab pos="4330700" algn="l"/>
              </a:tabLst>
            </a:pPr>
            <a:br>
              <a:rPr lang="ru-RU" altLang="ru-RU" sz="2400" dirty="0">
                <a:solidFill>
                  <a:schemeClr val="bg1"/>
                </a:solidFill>
                <a:latin typeface="Samsung Sans" panose="020B0503020203020204" pitchFamily="34" charset="0"/>
                <a:ea typeface="Samsung Sans" panose="020B0503020203020204" pitchFamily="34" charset="0"/>
                <a:cs typeface="Arial" panose="020B0604020202020204" pitchFamily="34" charset="0"/>
              </a:rPr>
            </a:br>
            <a:r>
              <a:rPr lang="ru-RU" altLang="ru-RU" sz="2400" dirty="0">
                <a:solidFill>
                  <a:schemeClr val="bg1"/>
                </a:solidFill>
                <a:latin typeface="Samsung Sans" panose="020B0503020203020204" pitchFamily="34" charset="0"/>
                <a:ea typeface="Samsung Sans" panose="020B0503020203020204" pitchFamily="34" charset="0"/>
                <a:cs typeface="Arial" panose="020B0604020202020204" pitchFamily="34" charset="0"/>
              </a:rPr>
              <a:t>Ф</a:t>
            </a:r>
            <a:r>
              <a:rPr lang="ru-RU" altLang="ru-RU" sz="2000" dirty="0">
                <a:solidFill>
                  <a:schemeClr val="bg1"/>
                </a:solidFill>
                <a:latin typeface="Samsung Sans" panose="020B0503020203020204" pitchFamily="34" charset="0"/>
                <a:ea typeface="Samsung Sans" panose="020B0503020203020204" pitchFamily="34" charset="0"/>
                <a:cs typeface="Arial" panose="020B0604020202020204" pitchFamily="34" charset="0"/>
              </a:rPr>
              <a:t>акультет авиационной и морской техники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AB5EFD7-AD09-4733-A5F4-0B02EEB0DCA3}"/>
              </a:ext>
            </a:extLst>
          </p:cNvPr>
          <p:cNvGrpSpPr/>
          <p:nvPr/>
        </p:nvGrpSpPr>
        <p:grpSpPr>
          <a:xfrm>
            <a:off x="702419" y="3940940"/>
            <a:ext cx="7276907" cy="1708160"/>
            <a:chOff x="584200" y="7026147"/>
            <a:chExt cx="10140949" cy="3097033"/>
          </a:xfrm>
        </p:grpSpPr>
        <p:sp>
          <p:nvSpPr>
            <p:cNvPr id="18" name="Text Box 17">
              <a:extLst>
                <a:ext uri="{FF2B5EF4-FFF2-40B4-BE49-F238E27FC236}">
                  <a16:creationId xmlns:a16="http://schemas.microsoft.com/office/drawing/2014/main" id="{A5820D12-C390-4DAE-A6FC-635EB0EF55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200" y="7221708"/>
              <a:ext cx="4632614" cy="837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400" dirty="0">
                  <a:solidFill>
                    <a:schemeClr val="bg1"/>
                  </a:solidFill>
                  <a:latin typeface="Samsung Sans" panose="020B0503020203020204" pitchFamily="34" charset="0"/>
                  <a:ea typeface="Samsung Sans" panose="020B0503020203020204" pitchFamily="34" charset="0"/>
                </a:rPr>
                <a:t>Студент </a:t>
              </a:r>
              <a:r>
                <a:rPr lang="en-US" altLang="ru-RU" sz="2400" dirty="0">
                  <a:solidFill>
                    <a:schemeClr val="bg1"/>
                  </a:solidFill>
                  <a:latin typeface="Samsung Sans" panose="020B0503020203020204" pitchFamily="34" charset="0"/>
                  <a:ea typeface="Samsung Sans" panose="020B0503020203020204" pitchFamily="34" charset="0"/>
                </a:rPr>
                <a:t>5</a:t>
              </a:r>
              <a:r>
                <a:rPr lang="ru-RU" altLang="ru-RU" sz="2400" dirty="0">
                  <a:solidFill>
                    <a:schemeClr val="bg1"/>
                  </a:solidFill>
                  <a:latin typeface="Samsung Sans" panose="020B0503020203020204" pitchFamily="34" charset="0"/>
                  <a:ea typeface="Samsung Sans" panose="020B0503020203020204" pitchFamily="34" charset="0"/>
                </a:rPr>
                <a:t>-го курса</a:t>
              </a:r>
            </a:p>
          </p:txBody>
        </p:sp>
        <p:sp>
          <p:nvSpPr>
            <p:cNvPr id="19" name="Text Box 18">
              <a:extLst>
                <a:ext uri="{FF2B5EF4-FFF2-40B4-BE49-F238E27FC236}">
                  <a16:creationId xmlns:a16="http://schemas.microsoft.com/office/drawing/2014/main" id="{0C9B9F36-4CCF-4701-8CFF-8AB77A18C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9974" y="7026147"/>
              <a:ext cx="4932362" cy="1506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400" dirty="0">
                  <a:solidFill>
                    <a:schemeClr val="bg1"/>
                  </a:solidFill>
                  <a:latin typeface="Samsung Sans" panose="020B0503020203020204" pitchFamily="34" charset="0"/>
                  <a:ea typeface="Samsung Sans" panose="020B0503020203020204" pitchFamily="34" charset="0"/>
                </a:rPr>
                <a:t>Ерофеев Ярослав Павлович</a:t>
              </a:r>
            </a:p>
          </p:txBody>
        </p:sp>
        <p:sp>
          <p:nvSpPr>
            <p:cNvPr id="20" name="Text Box 17">
              <a:extLst>
                <a:ext uri="{FF2B5EF4-FFF2-40B4-BE49-F238E27FC236}">
                  <a16:creationId xmlns:a16="http://schemas.microsoft.com/office/drawing/2014/main" id="{F42D927F-9BF8-4DE2-B4FF-80817277D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200" y="8532812"/>
              <a:ext cx="5076825" cy="837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400" dirty="0">
                  <a:solidFill>
                    <a:schemeClr val="bg1"/>
                  </a:solidFill>
                  <a:latin typeface="Samsung Sans" panose="020B0503020203020204" pitchFamily="34" charset="0"/>
                  <a:ea typeface="Samsung Sans" panose="020B0503020203020204" pitchFamily="34" charset="0"/>
                </a:rPr>
                <a:t>Студент </a:t>
              </a:r>
              <a:r>
                <a:rPr lang="en-US" altLang="ru-RU" sz="2400" dirty="0">
                  <a:solidFill>
                    <a:schemeClr val="bg1"/>
                  </a:solidFill>
                  <a:latin typeface="Samsung Sans" panose="020B0503020203020204" pitchFamily="34" charset="0"/>
                  <a:ea typeface="Samsung Sans" panose="020B0503020203020204" pitchFamily="34" charset="0"/>
                </a:rPr>
                <a:t>2</a:t>
              </a:r>
              <a:r>
                <a:rPr lang="ru-RU" altLang="ru-RU" sz="2400" dirty="0">
                  <a:solidFill>
                    <a:schemeClr val="bg1"/>
                  </a:solidFill>
                  <a:latin typeface="Samsung Sans" panose="020B0503020203020204" pitchFamily="34" charset="0"/>
                  <a:ea typeface="Samsung Sans" panose="020B0503020203020204" pitchFamily="34" charset="0"/>
                </a:rPr>
                <a:t>-го курса</a:t>
              </a:r>
            </a:p>
          </p:txBody>
        </p:sp>
        <p:sp>
          <p:nvSpPr>
            <p:cNvPr id="21" name="Text Box 18">
              <a:extLst>
                <a:ext uri="{FF2B5EF4-FFF2-40B4-BE49-F238E27FC236}">
                  <a16:creationId xmlns:a16="http://schemas.microsoft.com/office/drawing/2014/main" id="{ADA66951-D7EC-4DD8-8EA9-604228510E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2787" y="8616515"/>
              <a:ext cx="4932362" cy="1506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400" dirty="0">
                  <a:solidFill>
                    <a:schemeClr val="bg1"/>
                  </a:solidFill>
                  <a:latin typeface="Samsung Sans" panose="020B0503020203020204" pitchFamily="34" charset="0"/>
                  <a:ea typeface="Samsung Sans" panose="020B0503020203020204" pitchFamily="34" charset="0"/>
                </a:rPr>
                <a:t>Боровской Семён Александрович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205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23D248C-CBF1-41C8-89A2-56A2664EFDBB}"/>
              </a:ext>
            </a:extLst>
          </p:cNvPr>
          <p:cNvGrpSpPr/>
          <p:nvPr/>
        </p:nvGrpSpPr>
        <p:grpSpPr>
          <a:xfrm>
            <a:off x="114300" y="5732895"/>
            <a:ext cx="4066324" cy="989217"/>
            <a:chOff x="334289" y="204722"/>
            <a:chExt cx="6830365" cy="166162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8F534D9-F7E1-4A05-8B86-BF9858B50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89" y="204722"/>
              <a:ext cx="1975774" cy="166162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DA06EB6-47DE-43AA-A3C1-4EB1A2C0A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757" y="414622"/>
              <a:ext cx="2795620" cy="786684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4A1B2075-B138-4AC6-9487-DDD31EFCC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072" y="414622"/>
              <a:ext cx="1801582" cy="786684"/>
            </a:xfrm>
            <a:prstGeom prst="rect">
              <a:avLst/>
            </a:prstGeom>
          </p:spPr>
        </p:pic>
      </p:grpSp>
      <p:sp>
        <p:nvSpPr>
          <p:cNvPr id="23" name="object 6">
            <a:extLst>
              <a:ext uri="{FF2B5EF4-FFF2-40B4-BE49-F238E27FC236}">
                <a16:creationId xmlns:a16="http://schemas.microsoft.com/office/drawing/2014/main" id="{720BA323-9B06-4690-B119-87AA48FA8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" y="-220716"/>
            <a:ext cx="6200775" cy="72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2735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1100"/>
              </a:spcBef>
            </a:pPr>
            <a:r>
              <a:rPr lang="ru-RU" altLang="ru-RU" sz="2400" dirty="0">
                <a:solidFill>
                  <a:srgbClr val="002060"/>
                </a:solidFill>
                <a:latin typeface="Samsung Sans" panose="020B0503020203020204" pitchFamily="34" charset="0"/>
                <a:ea typeface="Samsung Sans" panose="020B0503020203020204" pitchFamily="34" charset="0"/>
              </a:rPr>
              <a:t>Технологическое</a:t>
            </a:r>
            <a:r>
              <a:rPr lang="ru-RU" altLang="ru-RU" sz="2400" b="1" dirty="0">
                <a:solidFill>
                  <a:srgbClr val="002060"/>
                </a:solidFill>
                <a:latin typeface="Samsung Sans" panose="020B0503020203020204" pitchFamily="34" charset="0"/>
                <a:ea typeface="Samsung Sans" panose="020B0503020203020204" pitchFamily="34" charset="0"/>
              </a:rPr>
              <a:t> </a:t>
            </a:r>
            <a:r>
              <a:rPr lang="ru-RU" altLang="ru-RU" sz="2400" dirty="0">
                <a:solidFill>
                  <a:srgbClr val="002060"/>
                </a:solidFill>
                <a:latin typeface="Samsung Sans" panose="020B0503020203020204" pitchFamily="34" charset="0"/>
                <a:ea typeface="Samsung Sans" panose="020B0503020203020204" pitchFamily="34" charset="0"/>
              </a:rPr>
              <a:t>членение</a:t>
            </a:r>
            <a:r>
              <a:rPr lang="ru-RU" altLang="ru-RU" sz="2400" b="1" dirty="0">
                <a:solidFill>
                  <a:srgbClr val="002060"/>
                </a:solidFill>
                <a:latin typeface="Samsung Sans" panose="020B0503020203020204" pitchFamily="34" charset="0"/>
                <a:ea typeface="Samsung Sans" panose="020B0503020203020204" pitchFamily="34" charset="0"/>
              </a:rPr>
              <a:t> </a:t>
            </a:r>
            <a:r>
              <a:rPr lang="ru-RU" altLang="ru-RU" sz="2400" dirty="0">
                <a:solidFill>
                  <a:srgbClr val="002060"/>
                </a:solidFill>
                <a:latin typeface="Samsung Sans" panose="020B0503020203020204" pitchFamily="34" charset="0"/>
                <a:ea typeface="Samsung Sans" panose="020B0503020203020204" pitchFamily="34" charset="0"/>
              </a:rPr>
              <a:t>конструкции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B0F0777-FCA6-4BF0-8425-FA8EEBF01B2E}"/>
              </a:ext>
            </a:extLst>
          </p:cNvPr>
          <p:cNvSpPr/>
          <p:nvPr/>
        </p:nvSpPr>
        <p:spPr>
          <a:xfrm>
            <a:off x="3305175" y="3848100"/>
            <a:ext cx="4229100" cy="179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C431A02-4A62-4B14-8DB7-383A05626C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66" r="11346" b="66"/>
          <a:stretch/>
        </p:blipFill>
        <p:spPr>
          <a:xfrm>
            <a:off x="214211" y="554295"/>
            <a:ext cx="5972377" cy="5084505"/>
          </a:xfrm>
          <a:prstGeom prst="rect">
            <a:avLst/>
          </a:prstGeom>
          <a:ln>
            <a:noFill/>
          </a:ln>
        </p:spPr>
      </p:pic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9ED10224-D697-4FE9-88FC-9B4B6BC6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3939" y="795254"/>
            <a:ext cx="5311775" cy="449578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400" dirty="0">
                <a:solidFill>
                  <a:srgbClr val="002060"/>
                </a:solidFill>
                <a:latin typeface="Samsung Sans" panose="020B0503020203020204" pitchFamily="34" charset="0"/>
                <a:ea typeface="Samsung Sans" panose="020B0503020203020204" pitchFamily="34" charset="0"/>
                <a:cs typeface="Arial" panose="020B0604020202020204" pitchFamily="34" charset="0"/>
              </a:rPr>
              <a:t>Разновидности сервисных модулей</a:t>
            </a:r>
          </a:p>
        </p:txBody>
      </p:sp>
      <p:pic>
        <p:nvPicPr>
          <p:cNvPr id="51" name="Picture 9">
            <a:extLst>
              <a:ext uri="{FF2B5EF4-FFF2-40B4-BE49-F238E27FC236}">
                <a16:creationId xmlns:a16="http://schemas.microsoft.com/office/drawing/2014/main" id="{D93B81EA-CEFE-4F48-A431-24CA158F7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 r="21887" b="27438"/>
          <a:stretch>
            <a:fillRect/>
          </a:stretch>
        </p:blipFill>
        <p:spPr bwMode="auto">
          <a:xfrm>
            <a:off x="7534275" y="1284199"/>
            <a:ext cx="3825875" cy="256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Надпись 2">
            <a:extLst>
              <a:ext uri="{FF2B5EF4-FFF2-40B4-BE49-F238E27FC236}">
                <a16:creationId xmlns:a16="http://schemas.microsoft.com/office/drawing/2014/main" id="{2C6AA927-6DC5-4B99-8B33-2518FFE96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0" y="3970588"/>
            <a:ext cx="5695950" cy="123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ru-RU" altLang="ru-RU" dirty="0">
                <a:latin typeface="Samsung Sans" panose="020B0503020203020204" pitchFamily="34" charset="0"/>
                <a:ea typeface="Samsung Sans" panose="020B0503020203020204" pitchFamily="34" charset="0"/>
              </a:rPr>
              <a:t>Функции сменных модулей: </a:t>
            </a:r>
          </a:p>
          <a:p>
            <a:pPr algn="ctr" eaLnBrk="1" hangingPunct="1">
              <a:spcAft>
                <a:spcPts val="1000"/>
              </a:spcAft>
            </a:pPr>
            <a:r>
              <a:rPr lang="ru-RU" altLang="ru-RU" dirty="0">
                <a:latin typeface="Samsung Sans" panose="020B0503020203020204" pitchFamily="34" charset="0"/>
                <a:ea typeface="Samsung Sans" panose="020B0503020203020204" pitchFamily="34" charset="0"/>
              </a:rPr>
              <a:t>а) кафетерий, б) тренажёрный зал, </a:t>
            </a:r>
            <a:br>
              <a:rPr lang="ru-RU" altLang="ru-RU" dirty="0">
                <a:latin typeface="Samsung Sans" panose="020B0503020203020204" pitchFamily="34" charset="0"/>
                <a:ea typeface="Samsung Sans" panose="020B0503020203020204" pitchFamily="34" charset="0"/>
              </a:rPr>
            </a:br>
            <a:r>
              <a:rPr lang="ru-RU" altLang="ru-RU" dirty="0">
                <a:latin typeface="Samsung Sans" panose="020B0503020203020204" pitchFamily="34" charset="0"/>
                <a:ea typeface="Samsung Sans" panose="020B0503020203020204" pitchFamily="34" charset="0"/>
              </a:rPr>
              <a:t>в) детская игровая комната, г) бар, </a:t>
            </a:r>
            <a:br>
              <a:rPr lang="ru-RU" altLang="ru-RU" dirty="0">
                <a:latin typeface="Samsung Sans" panose="020B0503020203020204" pitchFamily="34" charset="0"/>
                <a:ea typeface="Samsung Sans" panose="020B0503020203020204" pitchFamily="34" charset="0"/>
              </a:rPr>
            </a:br>
            <a:r>
              <a:rPr lang="ru-RU" altLang="ru-RU" dirty="0">
                <a:latin typeface="Samsung Sans" panose="020B0503020203020204" pitchFamily="34" charset="0"/>
                <a:ea typeface="Samsung Sans" panose="020B0503020203020204" pitchFamily="34" charset="0"/>
              </a:rPr>
              <a:t>д) спальная капсула, </a:t>
            </a:r>
            <a:r>
              <a:rPr lang="ru-RU" altLang="ru-RU" sz="1600" dirty="0">
                <a:latin typeface="Samsung Sans" panose="020B0503020203020204" pitchFamily="34" charset="0"/>
                <a:ea typeface="Samsung Sans" panose="020B0503020203020204" pitchFamily="34" charset="0"/>
              </a:rPr>
              <a:t>е) конференц-зал</a:t>
            </a:r>
            <a:endParaRPr lang="ru-RU" altLang="ru-RU" sz="2400" dirty="0">
              <a:latin typeface="Samsung Sans" panose="020B0503020203020204" pitchFamily="34" charset="0"/>
              <a:ea typeface="Samsung Sans" panose="020B050302020302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C634F635-6C2A-469A-B395-237BAB25B734}"/>
              </a:ext>
            </a:extLst>
          </p:cNvPr>
          <p:cNvSpPr/>
          <p:nvPr/>
        </p:nvSpPr>
        <p:spPr>
          <a:xfrm>
            <a:off x="11620500" y="6062746"/>
            <a:ext cx="571500" cy="795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Samsung Sans" panose="020B0503020203020204" pitchFamily="34" charset="0"/>
                <a:ea typeface="Samsung Sans" panose="020B0503020203020204" pitchFamily="34" charset="0"/>
              </a:rPr>
              <a:t>2</a:t>
            </a:r>
            <a:endParaRPr lang="ru-RU" sz="3200" dirty="0">
              <a:solidFill>
                <a:schemeClr val="bg1"/>
              </a:solidFill>
              <a:latin typeface="Samsung Sans" panose="020B0503020203020204" pitchFamily="34" charset="0"/>
              <a:ea typeface="Samsung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55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E77B3FD-B36F-4066-99DB-330CA2D3FF69}"/>
              </a:ext>
            </a:extLst>
          </p:cNvPr>
          <p:cNvGrpSpPr/>
          <p:nvPr/>
        </p:nvGrpSpPr>
        <p:grpSpPr>
          <a:xfrm>
            <a:off x="114300" y="5732895"/>
            <a:ext cx="4066324" cy="989217"/>
            <a:chOff x="334289" y="204722"/>
            <a:chExt cx="6830365" cy="166162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A6AB243-98DB-4CBB-94BF-5FAFDB3D5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89" y="204722"/>
              <a:ext cx="1975774" cy="166162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66EF7D1-6310-4A78-8A0F-1A4749BAE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757" y="414622"/>
              <a:ext cx="2795620" cy="786684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BCFA608-97C6-421E-8F98-8A914F24D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072" y="414622"/>
              <a:ext cx="1801582" cy="786684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F4A7621-4327-4032-9838-E28E09B600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2" b="1"/>
          <a:stretch/>
        </p:blipFill>
        <p:spPr>
          <a:xfrm>
            <a:off x="351463" y="1629798"/>
            <a:ext cx="6697037" cy="3598403"/>
          </a:xfrm>
          <a:prstGeom prst="rect">
            <a:avLst/>
          </a:prstGeom>
        </p:spPr>
      </p:pic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03E1322B-A850-4258-A902-9A0943D97B07}"/>
              </a:ext>
            </a:extLst>
          </p:cNvPr>
          <p:cNvSpPr txBox="1">
            <a:spLocks/>
          </p:cNvSpPr>
          <p:nvPr/>
        </p:nvSpPr>
        <p:spPr>
          <a:xfrm>
            <a:off x="351463" y="319088"/>
            <a:ext cx="6697037" cy="1310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dirty="0">
                <a:solidFill>
                  <a:srgbClr val="002060"/>
                </a:solidFill>
                <a:latin typeface="Samsung Sans" panose="020B0503020203020204" pitchFamily="34" charset="0"/>
                <a:ea typeface="Samsung Sans" panose="020B0503020203020204" pitchFamily="34" charset="0"/>
                <a:cs typeface="Arial" panose="020B0604020202020204" pitchFamily="34" charset="0"/>
              </a:rPr>
              <a:t>Расположение модуля в кормовой части фюзеляжа самолёта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4652FCD-69C7-4BCF-8A4F-BE4AC2EBE28F}"/>
              </a:ext>
            </a:extLst>
          </p:cNvPr>
          <p:cNvGrpSpPr/>
          <p:nvPr/>
        </p:nvGrpSpPr>
        <p:grpSpPr>
          <a:xfrm>
            <a:off x="7048500" y="891516"/>
            <a:ext cx="5003800" cy="5074967"/>
            <a:chOff x="7048500" y="1329603"/>
            <a:chExt cx="5003800" cy="5074967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52BCBF9C-5A1F-4032-B9E7-264A0C1ADEA2}"/>
                </a:ext>
              </a:extLst>
            </p:cNvPr>
            <p:cNvGrpSpPr/>
            <p:nvPr/>
          </p:nvGrpSpPr>
          <p:grpSpPr>
            <a:xfrm>
              <a:off x="7048500" y="2372738"/>
              <a:ext cx="5003800" cy="4031832"/>
              <a:chOff x="7048500" y="1353563"/>
              <a:chExt cx="5003800" cy="4031832"/>
            </a:xfrm>
          </p:grpSpPr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1B12CCEF-8F07-45BD-A8AF-C47DD0CFCDF6}"/>
                  </a:ext>
                </a:extLst>
              </p:cNvPr>
              <p:cNvGrpSpPr/>
              <p:nvPr/>
            </p:nvGrpSpPr>
            <p:grpSpPr>
              <a:xfrm>
                <a:off x="7485835" y="1353563"/>
                <a:ext cx="4251556" cy="3427997"/>
                <a:chOff x="7035800" y="3079094"/>
                <a:chExt cx="10023475" cy="8081852"/>
              </a:xfrm>
            </p:grpSpPr>
            <p:pic>
              <p:nvPicPr>
                <p:cNvPr id="30" name="Picture 51">
                  <a:extLst>
                    <a:ext uri="{FF2B5EF4-FFF2-40B4-BE49-F238E27FC236}">
                      <a16:creationId xmlns:a16="http://schemas.microsoft.com/office/drawing/2014/main" id="{5ADBCEDB-0284-442B-AE6B-B0C94CD9296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822"/>
                <a:stretch>
                  <a:fillRect/>
                </a:stretch>
              </p:blipFill>
              <p:spPr bwMode="auto">
                <a:xfrm>
                  <a:off x="7056438" y="7770045"/>
                  <a:ext cx="10002837" cy="33909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52">
                  <a:extLst>
                    <a:ext uri="{FF2B5EF4-FFF2-40B4-BE49-F238E27FC236}">
                      <a16:creationId xmlns:a16="http://schemas.microsoft.com/office/drawing/2014/main" id="{A246C318-BF8E-40A9-9A6F-6C6846CE0B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35800" y="3079094"/>
                  <a:ext cx="10023475" cy="3414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" name="TextBox 11">
                <a:extLst>
                  <a:ext uri="{FF2B5EF4-FFF2-40B4-BE49-F238E27FC236}">
                    <a16:creationId xmlns:a16="http://schemas.microsoft.com/office/drawing/2014/main" id="{68DC4FC5-E61B-48B8-822F-501EFED7CE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48500" y="2780223"/>
                <a:ext cx="5003800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ru-RU" altLang="ru-RU" sz="1600" dirty="0">
                    <a:latin typeface="Samsung Sans" panose="020B0503020203020204" pitchFamily="34" charset="0"/>
                    <a:ea typeface="Samsung Sans" panose="020B0503020203020204" pitchFamily="34" charset="0"/>
                  </a:rPr>
                  <a:t>а) Сменный модуль </a:t>
                </a:r>
                <a:br>
                  <a:rPr lang="ru-RU" altLang="ru-RU" sz="1600" dirty="0">
                    <a:latin typeface="Samsung Sans" panose="020B0503020203020204" pitchFamily="34" charset="0"/>
                    <a:ea typeface="Samsung Sans" panose="020B0503020203020204" pitchFamily="34" charset="0"/>
                  </a:rPr>
                </a:br>
                <a:r>
                  <a:rPr lang="ru-RU" altLang="ru-RU" sz="1600" dirty="0">
                    <a:latin typeface="Samsung Sans" panose="020B0503020203020204" pitchFamily="34" charset="0"/>
                    <a:ea typeface="Samsung Sans" panose="020B0503020203020204" pitchFamily="34" charset="0"/>
                  </a:rPr>
                  <a:t>«Бар-ресторан»</a:t>
                </a:r>
              </a:p>
            </p:txBody>
          </p:sp>
          <p:sp>
            <p:nvSpPr>
              <p:cNvPr id="34" name="TextBox 12">
                <a:extLst>
                  <a:ext uri="{FF2B5EF4-FFF2-40B4-BE49-F238E27FC236}">
                    <a16:creationId xmlns:a16="http://schemas.microsoft.com/office/drawing/2014/main" id="{E682F4B0-FC0C-4174-A903-0240F32530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46807" y="4800620"/>
                <a:ext cx="2729612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ru-RU" altLang="ru-RU" sz="1600" dirty="0">
                    <a:latin typeface="Samsung Sans" panose="020B0503020203020204" pitchFamily="34" charset="0"/>
                    <a:ea typeface="Samsung Sans" panose="020B0503020203020204" pitchFamily="34" charset="0"/>
                  </a:rPr>
                  <a:t>б) Сменный модуль «Фитнес зал»</a:t>
                </a:r>
              </a:p>
            </p:txBody>
          </p:sp>
        </p:grp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CC947F10-2778-467A-A558-C7497EE18C32}"/>
                </a:ext>
              </a:extLst>
            </p:cNvPr>
            <p:cNvSpPr/>
            <p:nvPr/>
          </p:nvSpPr>
          <p:spPr>
            <a:xfrm>
              <a:off x="7233316" y="1329603"/>
              <a:ext cx="4756594" cy="92333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altLang="ru-RU" dirty="0">
                  <a:solidFill>
                    <a:srgbClr val="002060"/>
                  </a:solidFill>
                  <a:latin typeface="Samsung Sans" panose="020B0503020203020204" pitchFamily="34" charset="0"/>
                  <a:ea typeface="Samsung Sans" panose="020B0503020203020204" pitchFamily="34" charset="0"/>
                  <a:cs typeface="Arial" panose="020B0604020202020204" pitchFamily="34" charset="0"/>
                </a:rPr>
                <a:t>Варианты сменного модуля в широкофюзеляжном самолёте. Компоновка в осевом направлении </a:t>
              </a:r>
              <a:endParaRPr lang="ru-RU" dirty="0">
                <a:solidFill>
                  <a:srgbClr val="002060"/>
                </a:solidFill>
                <a:latin typeface="Samsung Sans" panose="020B0503020203020204" pitchFamily="34" charset="0"/>
                <a:ea typeface="Samsung Sans" panose="020B0503020203020204" pitchFamily="34" charset="0"/>
              </a:endParaRPr>
            </a:p>
          </p:txBody>
        </p: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8F2DDA2-63C6-414B-8968-026EAF757105}"/>
              </a:ext>
            </a:extLst>
          </p:cNvPr>
          <p:cNvSpPr/>
          <p:nvPr/>
        </p:nvSpPr>
        <p:spPr>
          <a:xfrm>
            <a:off x="11620500" y="6062746"/>
            <a:ext cx="571500" cy="795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Samsung Sans" panose="020B0503020203020204" pitchFamily="34" charset="0"/>
                <a:ea typeface="Samsung Sans" panose="020B0503020203020204" pitchFamily="34" charset="0"/>
              </a:rPr>
              <a:t>3</a:t>
            </a:r>
            <a:endParaRPr lang="ru-RU" sz="3200" dirty="0">
              <a:solidFill>
                <a:schemeClr val="bg1"/>
              </a:solidFill>
              <a:latin typeface="Samsung Sans" panose="020B0503020203020204" pitchFamily="34" charset="0"/>
              <a:ea typeface="Samsung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956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074650F-FA84-478D-8ECC-A876F122A13B}"/>
              </a:ext>
            </a:extLst>
          </p:cNvPr>
          <p:cNvGrpSpPr/>
          <p:nvPr/>
        </p:nvGrpSpPr>
        <p:grpSpPr>
          <a:xfrm>
            <a:off x="114300" y="5732895"/>
            <a:ext cx="4066324" cy="989217"/>
            <a:chOff x="334289" y="204722"/>
            <a:chExt cx="6830365" cy="166162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91CA9CE-FF7D-45A0-87E2-000500D38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89" y="204722"/>
              <a:ext cx="1975774" cy="166162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68B5767-C2F6-472D-8A1B-0ABC5C3B4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757" y="414622"/>
              <a:ext cx="2795620" cy="786684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E44D39A-F8C0-45F9-BA05-E70D0A0B5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072" y="414622"/>
              <a:ext cx="1801582" cy="786684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503185D-AC9F-44E1-A1E3-F0251274D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57" y="1744815"/>
            <a:ext cx="4982135" cy="33683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E3DE5A6-8DCC-4210-8AFC-71F1C7095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5541" y="107449"/>
            <a:ext cx="4606102" cy="31907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FC6E67E-1EEB-46F0-855B-2ACBA25AD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8147" y="3429000"/>
            <a:ext cx="4607367" cy="3219196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1633AFA-035B-4719-B7E1-8CF2537C9507}"/>
              </a:ext>
            </a:extLst>
          </p:cNvPr>
          <p:cNvSpPr/>
          <p:nvPr/>
        </p:nvSpPr>
        <p:spPr>
          <a:xfrm>
            <a:off x="230357" y="35774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3200" dirty="0">
                <a:solidFill>
                  <a:srgbClr val="002060"/>
                </a:solidFill>
                <a:latin typeface="Samsung Sans" panose="020B0503020203020204" pitchFamily="34" charset="0"/>
                <a:ea typeface="Samsung Sans" panose="020B0503020203020204" pitchFamily="34" charset="0"/>
                <a:cs typeface="Arial" panose="020B0604020202020204" pitchFamily="34" charset="0"/>
              </a:rPr>
              <a:t>Варианты сменного модуля в широкофюзеляжном самолёте </a:t>
            </a:r>
            <a:endParaRPr lang="ru-RU" sz="32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F0E1655-8846-44CC-9F17-19B79BA52E84}"/>
              </a:ext>
            </a:extLst>
          </p:cNvPr>
          <p:cNvSpPr/>
          <p:nvPr/>
        </p:nvSpPr>
        <p:spPr>
          <a:xfrm>
            <a:off x="11620500" y="6062746"/>
            <a:ext cx="571500" cy="795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Samsung Sans" panose="020B0503020203020204" pitchFamily="34" charset="0"/>
                <a:ea typeface="Samsung Sans" panose="020B0503020203020204" pitchFamily="34" charset="0"/>
              </a:rPr>
              <a:t>4</a:t>
            </a:r>
            <a:endParaRPr lang="ru-RU" sz="3200" dirty="0">
              <a:solidFill>
                <a:schemeClr val="bg1"/>
              </a:solidFill>
              <a:latin typeface="Samsung Sans" panose="020B0503020203020204" pitchFamily="34" charset="0"/>
              <a:ea typeface="Samsung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55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A34A02-1E07-44E3-969E-5AFDE1F4B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7" y="3439300"/>
            <a:ext cx="4459815" cy="297321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3840097-44FD-4CE3-8AE9-A546BBC7AF01}"/>
              </a:ext>
            </a:extLst>
          </p:cNvPr>
          <p:cNvGrpSpPr/>
          <p:nvPr/>
        </p:nvGrpSpPr>
        <p:grpSpPr>
          <a:xfrm>
            <a:off x="114300" y="5732895"/>
            <a:ext cx="4066324" cy="989217"/>
            <a:chOff x="334289" y="204722"/>
            <a:chExt cx="6830365" cy="166162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57AE426-0095-4A93-AB42-6DE71FCCD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89" y="204722"/>
              <a:ext cx="1975774" cy="166162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7F8E417-B608-42DD-96FC-5580CCB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757" y="414622"/>
              <a:ext cx="2795620" cy="786684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31E6854-04F2-49FE-A350-80149690A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072" y="414622"/>
              <a:ext cx="1801582" cy="786684"/>
            </a:xfrm>
            <a:prstGeom prst="rect">
              <a:avLst/>
            </a:pr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D713B40-764C-4E28-BA1C-14EA45207B26}"/>
              </a:ext>
            </a:extLst>
          </p:cNvPr>
          <p:cNvSpPr/>
          <p:nvPr/>
        </p:nvSpPr>
        <p:spPr>
          <a:xfrm>
            <a:off x="11620500" y="6062746"/>
            <a:ext cx="571500" cy="795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Samsung Sans" panose="020B0503020203020204" pitchFamily="34" charset="0"/>
                <a:ea typeface="Samsung Sans" panose="020B0503020203020204" pitchFamily="34" charset="0"/>
              </a:rPr>
              <a:t>5</a:t>
            </a:r>
            <a:endParaRPr lang="ru-RU" sz="3200" dirty="0">
              <a:solidFill>
                <a:schemeClr val="bg1"/>
              </a:solidFill>
              <a:latin typeface="Samsung Sans" panose="020B0503020203020204" pitchFamily="34" charset="0"/>
              <a:ea typeface="Samsung Sans" panose="020B0503020203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82584-A1CA-4EBB-B57A-FD9D42505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42" y="1230543"/>
            <a:ext cx="6596008" cy="43969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F2AF29-91A7-493C-8C63-509BE2030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7" y="252614"/>
            <a:ext cx="4459815" cy="29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59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</TotalTime>
  <Words>83</Words>
  <Application>Microsoft Office PowerPoint</Application>
  <PresentationFormat>Широкоэкранный</PresentationFormat>
  <Paragraphs>20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Samsung Sans</vt:lpstr>
      <vt:lpstr>Office Theme</vt:lpstr>
      <vt:lpstr>Интеграция сменного модуля в конструкцию широкофюзеляжного самолёта </vt:lpstr>
      <vt:lpstr>Разновидности сервисных модулей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Семен Боровской</dc:creator>
  <cp:lastModifiedBy>Семен Боровской</cp:lastModifiedBy>
  <cp:revision>24</cp:revision>
  <dcterms:created xsi:type="dcterms:W3CDTF">2021-08-23T00:07:53Z</dcterms:created>
  <dcterms:modified xsi:type="dcterms:W3CDTF">2021-08-23T11:04:41Z</dcterms:modified>
</cp:coreProperties>
</file>